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5" r:id="rId4"/>
    <p:sldId id="266" r:id="rId5"/>
    <p:sldId id="270" r:id="rId6"/>
    <p:sldId id="267" r:id="rId7"/>
    <p:sldId id="268" r:id="rId8"/>
    <p:sldId id="262" r:id="rId9"/>
    <p:sldId id="263" r:id="rId10"/>
    <p:sldId id="264" r:id="rId11"/>
    <p:sldId id="269" r:id="rId12"/>
    <p:sldId id="272" r:id="rId13"/>
    <p:sldId id="273" r:id="rId14"/>
    <p:sldId id="274" r:id="rId15"/>
    <p:sldId id="275" r:id="rId16"/>
    <p:sldId id="276" r:id="rId17"/>
    <p:sldId id="277" r:id="rId18"/>
    <p:sldId id="279" r:id="rId19"/>
    <p:sldId id="280" r:id="rId20"/>
    <p:sldId id="294" r:id="rId21"/>
    <p:sldId id="293" r:id="rId22"/>
    <p:sldId id="282" r:id="rId23"/>
    <p:sldId id="285" r:id="rId24"/>
    <p:sldId id="286" r:id="rId25"/>
    <p:sldId id="287" r:id="rId26"/>
    <p:sldId id="291" r:id="rId27"/>
    <p:sldId id="295" r:id="rId28"/>
    <p:sldId id="296" r:id="rId29"/>
    <p:sldId id="292" r:id="rId30"/>
    <p:sldId id="299" r:id="rId31"/>
    <p:sldId id="300" r:id="rId32"/>
    <p:sldId id="302" r:id="rId33"/>
    <p:sldId id="303" r:id="rId34"/>
    <p:sldId id="301" r:id="rId35"/>
    <p:sldId id="310" r:id="rId36"/>
    <p:sldId id="311" r:id="rId37"/>
    <p:sldId id="312" r:id="rId38"/>
    <p:sldId id="309" r:id="rId39"/>
    <p:sldId id="313" r:id="rId40"/>
    <p:sldId id="314" r:id="rId41"/>
    <p:sldId id="315" r:id="rId42"/>
    <p:sldId id="316" r:id="rId43"/>
    <p:sldId id="317" r:id="rId44"/>
    <p:sldId id="30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A5E337-2DEA-46B4-A23B-13B5211CFA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09A356-D5E8-4E7F-8B9C-1B93A28DD72B}" type="datetimeFigureOut">
              <a:rPr lang="en-US" smtClean="0"/>
              <a:t>2/17/2015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DA5E337-2DEA-46B4-A23B-13B5211CFA37}"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209A356-D5E8-4E7F-8B9C-1B93A28DD72B}" type="datetimeFigureOut">
              <a:rPr lang="en-US" smtClean="0"/>
              <a:t>2/17/2015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DA5E337-2DEA-46B4-A23B-13B5211CFA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healthyfoodguide.com.au/articles/2011/february/back-to-school-special-how-to-pack-a-healthy-lunchbox#sthash.03yNgqI2.dpu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youtube.com/watch?v=-dnL00TdmLY" TargetMode="External"/><Relationship Id="rId2" Type="http://schemas.openxmlformats.org/officeDocument/2006/relationships/hyperlink" Target="http://www.youtube.com/watch?v=LCmlOhsIwBk"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536825"/>
          </a:xfrm>
        </p:spPr>
        <p:txBody>
          <a:bodyPr>
            <a:normAutofit fontScale="90000"/>
          </a:bodyPr>
          <a:lstStyle/>
          <a:p>
            <a:pPr algn="ctr"/>
            <a:r>
              <a:rPr lang="en-US" dirty="0" smtClean="0"/>
              <a:t>Paraphrasing </a:t>
            </a:r>
            <a:br>
              <a:rPr lang="en-US" dirty="0" smtClean="0"/>
            </a:br>
            <a:r>
              <a:rPr lang="en-US" dirty="0" smtClean="0"/>
              <a:t>&amp; </a:t>
            </a:r>
            <a:br>
              <a:rPr lang="en-US" dirty="0" smtClean="0"/>
            </a:br>
            <a:r>
              <a:rPr lang="en-US" dirty="0" err="1" smtClean="0"/>
              <a:t>Summarising</a:t>
            </a:r>
            <a:r>
              <a:rPr lang="en-US" dirty="0" smtClean="0"/>
              <a:t> </a:t>
            </a:r>
            <a:br>
              <a:rPr lang="en-US" dirty="0" smtClean="0"/>
            </a:br>
            <a:r>
              <a:rPr lang="en-US" dirty="0" smtClean="0"/>
              <a:t>as part of </a:t>
            </a:r>
            <a:br>
              <a:rPr lang="en-US" dirty="0" smtClean="0"/>
            </a:br>
            <a:r>
              <a:rPr lang="en-US" dirty="0" smtClean="0"/>
              <a:t>Academic Honesty</a:t>
            </a:r>
            <a:endParaRPr lang="en-US" dirty="0"/>
          </a:p>
        </p:txBody>
      </p:sp>
      <p:sp>
        <p:nvSpPr>
          <p:cNvPr id="3" name="Subtitle 2"/>
          <p:cNvSpPr>
            <a:spLocks noGrp="1"/>
          </p:cNvSpPr>
          <p:nvPr>
            <p:ph type="subTitle" idx="1"/>
          </p:nvPr>
        </p:nvSpPr>
        <p:spPr>
          <a:xfrm>
            <a:off x="1143000" y="4953000"/>
            <a:ext cx="6400800" cy="1295400"/>
          </a:xfrm>
        </p:spPr>
        <p:txBody>
          <a:bodyPr>
            <a:normAutofit/>
          </a:bodyPr>
          <a:lstStyle/>
          <a:p>
            <a:pPr algn="ctr"/>
            <a:r>
              <a:rPr lang="en-US" dirty="0" smtClean="0"/>
              <a:t>Exhibition Process PYP 6 </a:t>
            </a:r>
          </a:p>
          <a:p>
            <a:pPr algn="ctr"/>
            <a:r>
              <a:rPr lang="en-US" dirty="0" smtClean="0"/>
              <a:t>2014-2015</a:t>
            </a:r>
          </a:p>
          <a:p>
            <a:pPr algn="ctr"/>
            <a:r>
              <a:rPr lang="en-US" dirty="0" smtClean="0"/>
              <a:t>By:</a:t>
            </a:r>
          </a:p>
          <a:p>
            <a:pPr algn="ctr"/>
            <a:r>
              <a:rPr lang="en-US" dirty="0" err="1" smtClean="0"/>
              <a:t>Stefana</a:t>
            </a:r>
            <a:r>
              <a:rPr lang="en-US" dirty="0" smtClean="0"/>
              <a:t> </a:t>
            </a:r>
            <a:r>
              <a:rPr lang="en-US" dirty="0" err="1" smtClean="0"/>
              <a:t>Evi</a:t>
            </a:r>
            <a:r>
              <a:rPr lang="en-US" dirty="0" smtClean="0"/>
              <a:t> </a:t>
            </a:r>
            <a:r>
              <a:rPr lang="en-US" dirty="0" err="1" smtClean="0"/>
              <a:t>Indrasari</a:t>
            </a:r>
            <a:endParaRPr lang="en-US" dirty="0"/>
          </a:p>
        </p:txBody>
      </p:sp>
    </p:spTree>
    <p:extLst>
      <p:ext uri="{BB962C8B-B14F-4D97-AF65-F5344CB8AC3E}">
        <p14:creationId xmlns:p14="http://schemas.microsoft.com/office/powerpoint/2010/main" val="68370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a:t>
            </a:r>
            <a:r>
              <a:rPr lang="en-US" dirty="0" err="1" smtClean="0"/>
              <a:t>Summarise</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err="1"/>
              <a:t>Summarise</a:t>
            </a:r>
            <a:r>
              <a:rPr lang="en-US" dirty="0"/>
              <a:t> long sections of work, like a long paragraph, page or chapter. </a:t>
            </a:r>
          </a:p>
          <a:p>
            <a:pPr fontAlgn="base"/>
            <a:r>
              <a:rPr lang="en-US" dirty="0"/>
              <a:t>To outline the main points of someone else's work in your own words, without the details or examples.</a:t>
            </a:r>
          </a:p>
          <a:p>
            <a:pPr fontAlgn="base"/>
            <a:r>
              <a:rPr lang="en-US" dirty="0"/>
              <a:t>To include an author's ideas using fewer words than the original text.</a:t>
            </a:r>
          </a:p>
          <a:p>
            <a:pPr fontAlgn="base"/>
            <a:r>
              <a:rPr lang="en-US" dirty="0"/>
              <a:t>To briefly give examples of several differing points of view on a topic.</a:t>
            </a:r>
          </a:p>
          <a:p>
            <a:pPr fontAlgn="base"/>
            <a:r>
              <a:rPr lang="en-US" dirty="0"/>
              <a:t>To support claims in, or provide evidence for, your writing.</a:t>
            </a:r>
          </a:p>
          <a:p>
            <a:endParaRPr lang="en-US" dirty="0"/>
          </a:p>
        </p:txBody>
      </p:sp>
    </p:spTree>
    <p:extLst>
      <p:ext uri="{BB962C8B-B14F-4D97-AF65-F5344CB8AC3E}">
        <p14:creationId xmlns:p14="http://schemas.microsoft.com/office/powerpoint/2010/main" val="946889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lnSpcReduction="10000"/>
          </a:bodyPr>
          <a:lstStyle/>
          <a:p>
            <a:r>
              <a:rPr lang="en-US" dirty="0" smtClean="0"/>
              <a:t>To get down the </a:t>
            </a:r>
            <a:r>
              <a:rPr lang="en-US" u="sng" dirty="0" smtClean="0"/>
              <a:t>gist </a:t>
            </a:r>
            <a:r>
              <a:rPr lang="en-US" dirty="0" smtClean="0"/>
              <a:t>of someone else’s work. </a:t>
            </a:r>
          </a:p>
          <a:p>
            <a:r>
              <a:rPr lang="en-US" dirty="0" smtClean="0"/>
              <a:t>To </a:t>
            </a:r>
            <a:r>
              <a:rPr lang="en-US" u="sng" dirty="0" smtClean="0"/>
              <a:t>avoid unnecessary details </a:t>
            </a:r>
            <a:r>
              <a:rPr lang="en-US" dirty="0" smtClean="0"/>
              <a:t>when the main point is all you need.</a:t>
            </a:r>
          </a:p>
          <a:p>
            <a:r>
              <a:rPr lang="en-US" dirty="0" smtClean="0"/>
              <a:t>To </a:t>
            </a:r>
            <a:r>
              <a:rPr lang="en-US" u="sng" dirty="0" smtClean="0"/>
              <a:t>show that you understand </a:t>
            </a:r>
            <a:r>
              <a:rPr lang="en-US" dirty="0" smtClean="0"/>
              <a:t>what the source is saying. </a:t>
            </a:r>
          </a:p>
          <a:p>
            <a:r>
              <a:rPr lang="en-US" dirty="0" smtClean="0"/>
              <a:t>To </a:t>
            </a:r>
            <a:r>
              <a:rPr lang="en-US" u="sng" dirty="0" smtClean="0"/>
              <a:t>refresh the reader’s memory </a:t>
            </a:r>
            <a:r>
              <a:rPr lang="en-US" dirty="0" smtClean="0"/>
              <a:t>if they have read the source. </a:t>
            </a:r>
          </a:p>
          <a:p>
            <a:r>
              <a:rPr lang="en-US" dirty="0" smtClean="0"/>
              <a:t>To </a:t>
            </a:r>
            <a:r>
              <a:rPr lang="en-US" u="sng" dirty="0" smtClean="0"/>
              <a:t>give your audience a general introduction </a:t>
            </a:r>
            <a:r>
              <a:rPr lang="en-US" dirty="0" smtClean="0"/>
              <a:t>to the source. </a:t>
            </a:r>
          </a:p>
          <a:p>
            <a:endParaRPr lang="en-US" dirty="0"/>
          </a:p>
        </p:txBody>
      </p:sp>
    </p:spTree>
    <p:extLst>
      <p:ext uri="{BB962C8B-B14F-4D97-AF65-F5344CB8AC3E}">
        <p14:creationId xmlns:p14="http://schemas.microsoft.com/office/powerpoint/2010/main" val="4030959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536825"/>
          </a:xfrm>
        </p:spPr>
        <p:txBody>
          <a:bodyPr>
            <a:normAutofit fontScale="90000"/>
          </a:bodyPr>
          <a:lstStyle/>
          <a:p>
            <a:pPr algn="ctr"/>
            <a:r>
              <a:rPr lang="en-US" dirty="0" smtClean="0"/>
              <a:t>Quoting </a:t>
            </a:r>
            <a:br>
              <a:rPr lang="en-US" dirty="0" smtClean="0"/>
            </a:br>
            <a:r>
              <a:rPr lang="en-US" dirty="0" smtClean="0"/>
              <a:t>&amp; </a:t>
            </a:r>
            <a:br>
              <a:rPr lang="en-US" dirty="0" smtClean="0"/>
            </a:br>
            <a:r>
              <a:rPr lang="en-US" dirty="0" smtClean="0"/>
              <a:t>Citing </a:t>
            </a:r>
            <a:br>
              <a:rPr lang="en-US" dirty="0" smtClean="0"/>
            </a:br>
            <a:r>
              <a:rPr lang="en-US" dirty="0" smtClean="0"/>
              <a:t>as part of </a:t>
            </a:r>
            <a:br>
              <a:rPr lang="en-US" dirty="0" smtClean="0"/>
            </a:br>
            <a:r>
              <a:rPr lang="en-US" dirty="0" smtClean="0"/>
              <a:t>Academic Honesty</a:t>
            </a:r>
            <a:endParaRPr lang="en-US" dirty="0"/>
          </a:p>
        </p:txBody>
      </p:sp>
      <p:sp>
        <p:nvSpPr>
          <p:cNvPr id="3" name="Subtitle 2"/>
          <p:cNvSpPr>
            <a:spLocks noGrp="1"/>
          </p:cNvSpPr>
          <p:nvPr>
            <p:ph type="subTitle" idx="1"/>
          </p:nvPr>
        </p:nvSpPr>
        <p:spPr>
          <a:xfrm>
            <a:off x="1143000" y="4953000"/>
            <a:ext cx="6400800" cy="1295400"/>
          </a:xfrm>
        </p:spPr>
        <p:txBody>
          <a:bodyPr>
            <a:normAutofit/>
          </a:bodyPr>
          <a:lstStyle/>
          <a:p>
            <a:pPr algn="ctr"/>
            <a:r>
              <a:rPr lang="en-US" dirty="0" smtClean="0"/>
              <a:t>Exhibition Process PYP 6 </a:t>
            </a:r>
          </a:p>
          <a:p>
            <a:pPr algn="ctr"/>
            <a:r>
              <a:rPr lang="en-US" dirty="0" smtClean="0"/>
              <a:t>2014-2015</a:t>
            </a:r>
          </a:p>
          <a:p>
            <a:pPr algn="ctr"/>
            <a:r>
              <a:rPr lang="en-US" dirty="0" smtClean="0"/>
              <a:t>By:</a:t>
            </a:r>
          </a:p>
          <a:p>
            <a:pPr algn="ctr"/>
            <a:r>
              <a:rPr lang="en-US" dirty="0" err="1" smtClean="0"/>
              <a:t>Stefana</a:t>
            </a:r>
            <a:r>
              <a:rPr lang="en-US" dirty="0" smtClean="0"/>
              <a:t> </a:t>
            </a:r>
            <a:r>
              <a:rPr lang="en-US" dirty="0" err="1" smtClean="0"/>
              <a:t>Evi</a:t>
            </a:r>
            <a:r>
              <a:rPr lang="en-US" dirty="0" smtClean="0"/>
              <a:t> </a:t>
            </a:r>
            <a:r>
              <a:rPr lang="en-US" dirty="0" err="1" smtClean="0"/>
              <a:t>Indrasari</a:t>
            </a:r>
            <a:endParaRPr lang="en-US" dirty="0"/>
          </a:p>
        </p:txBody>
      </p:sp>
    </p:spTree>
    <p:extLst>
      <p:ext uri="{BB962C8B-B14F-4D97-AF65-F5344CB8AC3E}">
        <p14:creationId xmlns:p14="http://schemas.microsoft.com/office/powerpoint/2010/main" val="1059964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a:t>
            </a:r>
            <a:endParaRPr lang="en-US" dirty="0"/>
          </a:p>
        </p:txBody>
      </p:sp>
      <p:sp>
        <p:nvSpPr>
          <p:cNvPr id="3" name="Content Placeholder 2"/>
          <p:cNvSpPr>
            <a:spLocks noGrp="1"/>
          </p:cNvSpPr>
          <p:nvPr>
            <p:ph idx="1"/>
          </p:nvPr>
        </p:nvSpPr>
        <p:spPr/>
        <p:txBody>
          <a:bodyPr>
            <a:normAutofit/>
          </a:bodyPr>
          <a:lstStyle/>
          <a:p>
            <a:r>
              <a:rPr lang="en-US" b="1" dirty="0" smtClean="0"/>
              <a:t>Matches</a:t>
            </a:r>
            <a:r>
              <a:rPr lang="en-US" dirty="0" smtClean="0"/>
              <a:t> the source </a:t>
            </a:r>
            <a:r>
              <a:rPr lang="en-US" b="1" dirty="0" smtClean="0"/>
              <a:t>word for word</a:t>
            </a:r>
            <a:r>
              <a:rPr lang="en-US" dirty="0" smtClean="0"/>
              <a:t>. </a:t>
            </a:r>
          </a:p>
          <a:p>
            <a:r>
              <a:rPr lang="en-US" dirty="0" smtClean="0"/>
              <a:t>Uses the </a:t>
            </a:r>
            <a:r>
              <a:rPr lang="en-US" b="1" dirty="0"/>
              <a:t>exact words </a:t>
            </a:r>
            <a:r>
              <a:rPr lang="en-US" dirty="0"/>
              <a:t>of another </a:t>
            </a:r>
            <a:r>
              <a:rPr lang="en-US" b="1" dirty="0" smtClean="0"/>
              <a:t>author.</a:t>
            </a:r>
          </a:p>
          <a:p>
            <a:r>
              <a:rPr lang="en-US" b="1" dirty="0" smtClean="0"/>
              <a:t>Exact same length </a:t>
            </a:r>
            <a:r>
              <a:rPr lang="en-US" dirty="0" smtClean="0"/>
              <a:t>as the source, unless you follow the rules for adding or deleting material from the quote.</a:t>
            </a:r>
            <a:r>
              <a:rPr lang="en-US" dirty="0"/>
              <a:t/>
            </a:r>
            <a:br>
              <a:rPr lang="en-US" dirty="0"/>
            </a:br>
            <a:r>
              <a:rPr lang="en-US" dirty="0"/>
              <a:t/>
            </a:r>
            <a:br>
              <a:rPr lang="en-US" dirty="0"/>
            </a:br>
            <a:r>
              <a:rPr lang="en-US" sz="1200" dirty="0"/>
              <a:t>Source: Boundless. “Using Quotations versus Citations.” </a:t>
            </a:r>
            <a:r>
              <a:rPr lang="en-US" sz="1200" i="1" dirty="0"/>
              <a:t>Boundless Writing</a:t>
            </a:r>
            <a:r>
              <a:rPr lang="en-US" sz="1200" dirty="0"/>
              <a:t>. Boundless, 27 Jun. 2014. Retrieved 06 Feb. 2015 from </a:t>
            </a:r>
            <a:r>
              <a:rPr lang="en-US" sz="1200" u="sng" dirty="0"/>
              <a:t>https://www.boundless.com/writing/textbooks/boundless-writing-textbook/academic-writing-3/quoting-19/using-quotations-versus-citations-93-1348/</a:t>
            </a:r>
            <a:endParaRPr lang="en-US" sz="1200" b="1" dirty="0"/>
          </a:p>
        </p:txBody>
      </p:sp>
    </p:spTree>
    <p:extLst>
      <p:ext uri="{BB962C8B-B14F-4D97-AF65-F5344CB8AC3E}">
        <p14:creationId xmlns:p14="http://schemas.microsoft.com/office/powerpoint/2010/main" val="3978385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provide </a:t>
            </a:r>
            <a:r>
              <a:rPr lang="en-US" b="1" dirty="0" smtClean="0"/>
              <a:t>credibility</a:t>
            </a:r>
            <a:r>
              <a:rPr lang="en-US" dirty="0" smtClean="0"/>
              <a:t> for what you are saying (you </a:t>
            </a:r>
            <a:r>
              <a:rPr lang="en-US" b="1" dirty="0" smtClean="0"/>
              <a:t>support your point </a:t>
            </a:r>
            <a:r>
              <a:rPr lang="en-US" dirty="0" smtClean="0"/>
              <a:t>by quoting an authority).</a:t>
            </a:r>
          </a:p>
          <a:p>
            <a:r>
              <a:rPr lang="en-US" dirty="0" smtClean="0"/>
              <a:t>To get someone’s exact words (when HOW </a:t>
            </a:r>
            <a:r>
              <a:rPr lang="en-US" b="1" dirty="0" smtClean="0"/>
              <a:t>someone said </a:t>
            </a:r>
            <a:r>
              <a:rPr lang="en-US" dirty="0" smtClean="0"/>
              <a:t>something is an </a:t>
            </a:r>
            <a:r>
              <a:rPr lang="en-US" b="1" dirty="0" smtClean="0"/>
              <a:t>important</a:t>
            </a:r>
            <a:r>
              <a:rPr lang="en-US" dirty="0" smtClean="0"/>
              <a:t> as what they said.</a:t>
            </a:r>
            <a:endParaRPr lang="en-US" dirty="0"/>
          </a:p>
        </p:txBody>
      </p:sp>
    </p:spTree>
    <p:extLst>
      <p:ext uri="{BB962C8B-B14F-4D97-AF65-F5344CB8AC3E}">
        <p14:creationId xmlns:p14="http://schemas.microsoft.com/office/powerpoint/2010/main" val="337010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quote</a:t>
            </a:r>
            <a:endParaRPr lang="en-US" dirty="0"/>
          </a:p>
        </p:txBody>
      </p:sp>
      <p:sp>
        <p:nvSpPr>
          <p:cNvPr id="3" name="Content Placeholder 2"/>
          <p:cNvSpPr>
            <a:spLocks noGrp="1"/>
          </p:cNvSpPr>
          <p:nvPr>
            <p:ph idx="1"/>
          </p:nvPr>
        </p:nvSpPr>
        <p:spPr/>
        <p:txBody>
          <a:bodyPr/>
          <a:lstStyle/>
          <a:p>
            <a:r>
              <a:rPr lang="en-US" dirty="0" smtClean="0"/>
              <a:t>Copy the source’s words exactly</a:t>
            </a:r>
          </a:p>
          <a:p>
            <a:r>
              <a:rPr lang="en-US" dirty="0" smtClean="0"/>
              <a:t>Put quotation marks  within quotes.</a:t>
            </a:r>
          </a:p>
          <a:p>
            <a:r>
              <a:rPr lang="en-US" dirty="0" smtClean="0"/>
              <a:t>Check the rules for capitalisation and punctuation.</a:t>
            </a:r>
          </a:p>
          <a:p>
            <a:r>
              <a:rPr lang="en-US" dirty="0" smtClean="0"/>
              <a:t>Put citation according to whatever style your teacher requires (</a:t>
            </a:r>
            <a:r>
              <a:rPr lang="en-US" dirty="0" err="1" smtClean="0"/>
              <a:t>eg</a:t>
            </a:r>
            <a:r>
              <a:rPr lang="en-US" dirty="0" smtClean="0"/>
              <a:t>. MLA, ALA)</a:t>
            </a:r>
            <a:endParaRPr lang="en-US" dirty="0"/>
          </a:p>
        </p:txBody>
      </p:sp>
    </p:spTree>
    <p:extLst>
      <p:ext uri="{BB962C8B-B14F-4D97-AF65-F5344CB8AC3E}">
        <p14:creationId xmlns:p14="http://schemas.microsoft.com/office/powerpoint/2010/main" val="219624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a:t>
            </a:r>
            <a:endParaRPr lang="en-US" dirty="0"/>
          </a:p>
        </p:txBody>
      </p:sp>
      <p:sp>
        <p:nvSpPr>
          <p:cNvPr id="3" name="Content Placeholder 2"/>
          <p:cNvSpPr>
            <a:spLocks noGrp="1"/>
          </p:cNvSpPr>
          <p:nvPr>
            <p:ph idx="1"/>
          </p:nvPr>
        </p:nvSpPr>
        <p:spPr/>
        <p:txBody>
          <a:bodyPr>
            <a:normAutofit lnSpcReduction="10000"/>
          </a:bodyPr>
          <a:lstStyle/>
          <a:p>
            <a:r>
              <a:rPr lang="en-US" dirty="0"/>
              <a:t>A citation is </a:t>
            </a:r>
            <a:r>
              <a:rPr lang="en-US" b="1" dirty="0"/>
              <a:t>using a particular idea </a:t>
            </a:r>
            <a:r>
              <a:rPr lang="en-US" dirty="0"/>
              <a:t>that you got from another author</a:t>
            </a:r>
            <a:r>
              <a:rPr lang="en-US" dirty="0" smtClean="0"/>
              <a:t>.</a:t>
            </a:r>
          </a:p>
          <a:p>
            <a:r>
              <a:rPr lang="en-US" dirty="0"/>
              <a:t>when using your </a:t>
            </a:r>
            <a:r>
              <a:rPr lang="en-US" b="1" dirty="0"/>
              <a:t>own words</a:t>
            </a:r>
            <a:r>
              <a:rPr lang="en-US" dirty="0"/>
              <a:t>, you </a:t>
            </a:r>
            <a:r>
              <a:rPr lang="en-US" b="1" dirty="0" smtClean="0"/>
              <a:t>cite</a:t>
            </a:r>
          </a:p>
          <a:p>
            <a:r>
              <a:rPr lang="en-US" dirty="0"/>
              <a:t>Reference citations are </a:t>
            </a:r>
            <a:r>
              <a:rPr lang="en-US" b="1" dirty="0"/>
              <a:t>used when </a:t>
            </a:r>
            <a:r>
              <a:rPr lang="en-US" dirty="0"/>
              <a:t>you want to </a:t>
            </a:r>
            <a:r>
              <a:rPr lang="en-US" b="1" dirty="0"/>
              <a:t>paraphrase and </a:t>
            </a:r>
            <a:r>
              <a:rPr lang="en-US" b="1" dirty="0" err="1"/>
              <a:t>summarise</a:t>
            </a:r>
            <a:r>
              <a:rPr lang="en-US" b="1" dirty="0"/>
              <a:t> </a:t>
            </a:r>
            <a:r>
              <a:rPr lang="en-US" dirty="0"/>
              <a:t>sentences, passages and ideas in your own words to represent the author’s ideas.</a:t>
            </a:r>
            <a:br>
              <a:rPr lang="en-US" dirty="0"/>
            </a:br>
            <a:r>
              <a:rPr lang="en-US" dirty="0"/>
              <a:t/>
            </a:r>
            <a:br>
              <a:rPr lang="en-US" dirty="0"/>
            </a:br>
            <a:r>
              <a:rPr lang="en-US" sz="1100" dirty="0"/>
              <a:t>Source: Boundless. “Using Quotations versus Citations.” </a:t>
            </a:r>
            <a:r>
              <a:rPr lang="en-US" sz="1100" i="1" dirty="0"/>
              <a:t>Boundless Writing</a:t>
            </a:r>
            <a:r>
              <a:rPr lang="en-US" sz="1100" dirty="0"/>
              <a:t>. Boundless, 27 Jun. 2014. Retrieved 06 Feb. 2015 from </a:t>
            </a:r>
            <a:r>
              <a:rPr lang="en-US" sz="1100" u="sng" dirty="0"/>
              <a:t>https://www.boundless.com/writing/textbooks/boundless-writing-textbook/academic-writing-3/quoting-19/using-quotations-versus-citations-93-1348/</a:t>
            </a:r>
            <a:endParaRPr lang="en-US" sz="1100" dirty="0"/>
          </a:p>
        </p:txBody>
      </p:sp>
    </p:spTree>
    <p:extLst>
      <p:ext uri="{BB962C8B-B14F-4D97-AF65-F5344CB8AC3E}">
        <p14:creationId xmlns:p14="http://schemas.microsoft.com/office/powerpoint/2010/main" val="769468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b="1" dirty="0" smtClean="0"/>
              <a:t>Borrow</a:t>
            </a:r>
            <a:r>
              <a:rPr lang="en-US" dirty="0" smtClean="0"/>
              <a:t> other </a:t>
            </a:r>
            <a:r>
              <a:rPr lang="en-US" b="1" dirty="0" smtClean="0"/>
              <a:t>author’s idea</a:t>
            </a:r>
          </a:p>
          <a:p>
            <a:r>
              <a:rPr lang="en-US" b="1" dirty="0" smtClean="0"/>
              <a:t>Strengthen</a:t>
            </a:r>
            <a:r>
              <a:rPr lang="en-US" dirty="0" smtClean="0"/>
              <a:t> your points</a:t>
            </a:r>
          </a:p>
          <a:p>
            <a:r>
              <a:rPr lang="en-US" dirty="0" smtClean="0"/>
              <a:t>Give information about the </a:t>
            </a:r>
            <a:r>
              <a:rPr lang="en-US" b="1" dirty="0" smtClean="0"/>
              <a:t>source</a:t>
            </a:r>
          </a:p>
          <a:p>
            <a:r>
              <a:rPr lang="en-US" dirty="0" smtClean="0"/>
              <a:t>Rise awareness of the importance of </a:t>
            </a:r>
            <a:r>
              <a:rPr lang="en-US" b="1" dirty="0" smtClean="0"/>
              <a:t>bibliography</a:t>
            </a:r>
          </a:p>
          <a:p>
            <a:endParaRPr lang="en-US" dirty="0"/>
          </a:p>
        </p:txBody>
      </p:sp>
    </p:spTree>
    <p:extLst>
      <p:ext uri="{BB962C8B-B14F-4D97-AF65-F5344CB8AC3E}">
        <p14:creationId xmlns:p14="http://schemas.microsoft.com/office/powerpoint/2010/main" val="3243220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cite</a:t>
            </a:r>
            <a:endParaRPr lang="en-US" dirty="0"/>
          </a:p>
        </p:txBody>
      </p:sp>
      <p:sp>
        <p:nvSpPr>
          <p:cNvPr id="3" name="Content Placeholder 2"/>
          <p:cNvSpPr>
            <a:spLocks noGrp="1"/>
          </p:cNvSpPr>
          <p:nvPr>
            <p:ph idx="1"/>
          </p:nvPr>
        </p:nvSpPr>
        <p:spPr/>
        <p:txBody>
          <a:bodyPr>
            <a:normAutofit lnSpcReduction="10000"/>
          </a:bodyPr>
          <a:lstStyle/>
          <a:p>
            <a:r>
              <a:rPr lang="en-US" dirty="0"/>
              <a:t>Things that are considered </a:t>
            </a:r>
            <a:r>
              <a:rPr lang="en-US" b="1" dirty="0"/>
              <a:t>“common knowledge”</a:t>
            </a:r>
            <a:r>
              <a:rPr lang="en-US" dirty="0"/>
              <a:t> do </a:t>
            </a:r>
            <a:r>
              <a:rPr lang="en-US" b="1" dirty="0"/>
              <a:t>not need </a:t>
            </a:r>
            <a:r>
              <a:rPr lang="en-US" dirty="0"/>
              <a:t>to be cited. </a:t>
            </a:r>
          </a:p>
          <a:p>
            <a:pPr lvl="1"/>
            <a:r>
              <a:rPr lang="en-US" dirty="0" smtClean="0"/>
              <a:t>Example:</a:t>
            </a:r>
          </a:p>
          <a:p>
            <a:pPr marL="457200" lvl="1" indent="0">
              <a:buNone/>
            </a:pPr>
            <a:r>
              <a:rPr lang="en-US" dirty="0" smtClean="0">
                <a:solidFill>
                  <a:schemeClr val="accent1"/>
                </a:solidFill>
              </a:rPr>
              <a:t>    Indonesian independence day is August 17</a:t>
            </a:r>
          </a:p>
          <a:p>
            <a:pPr marL="400050" lvl="1" indent="0">
              <a:buNone/>
            </a:pPr>
            <a:r>
              <a:rPr lang="en-US" dirty="0" smtClean="0"/>
              <a:t>One </a:t>
            </a:r>
            <a:r>
              <a:rPr lang="en-US" dirty="0"/>
              <a:t>sentence is common knowledge and the other is not. </a:t>
            </a:r>
            <a:r>
              <a:rPr lang="en-US" dirty="0" smtClean="0"/>
              <a:t>How to differentiate them, which one is common knowledge and which one should be cited?</a:t>
            </a:r>
          </a:p>
          <a:p>
            <a:pPr lvl="1"/>
            <a:r>
              <a:rPr lang="en-US" dirty="0" smtClean="0">
                <a:solidFill>
                  <a:schemeClr val="accent1"/>
                </a:solidFill>
              </a:rPr>
              <a:t>Bram Stoker is the author of Dracula</a:t>
            </a:r>
          </a:p>
          <a:p>
            <a:pPr lvl="1"/>
            <a:r>
              <a:rPr lang="en-US" dirty="0" smtClean="0">
                <a:solidFill>
                  <a:schemeClr val="accent1"/>
                </a:solidFill>
              </a:rPr>
              <a:t>Bram Stoker’s death certificate suggest that he died of tertiary syphilis</a:t>
            </a:r>
            <a:endParaRPr lang="en-US" dirty="0">
              <a:solidFill>
                <a:schemeClr val="accent1"/>
              </a:solidFill>
            </a:endParaRPr>
          </a:p>
        </p:txBody>
      </p:sp>
    </p:spTree>
    <p:extLst>
      <p:ext uri="{BB962C8B-B14F-4D97-AF65-F5344CB8AC3E}">
        <p14:creationId xmlns:p14="http://schemas.microsoft.com/office/powerpoint/2010/main" val="90886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33400"/>
            <a:ext cx="7086600" cy="5364163"/>
          </a:xfrm>
        </p:spPr>
        <p:txBody>
          <a:bodyPr>
            <a:normAutofit/>
          </a:bodyPr>
          <a:lstStyle/>
          <a:p>
            <a:pPr lvl="1"/>
            <a:r>
              <a:rPr lang="en-US" sz="2000" dirty="0" smtClean="0"/>
              <a:t>The first information is a common knowledge you don’t need to cite it but when in doubt it is better to cite it than not</a:t>
            </a:r>
          </a:p>
          <a:p>
            <a:pPr lvl="1"/>
            <a:r>
              <a:rPr lang="en-US" sz="2000" dirty="0" smtClean="0"/>
              <a:t>The second information is definitely need to be cited because it is taken from this journal article:</a:t>
            </a:r>
          </a:p>
          <a:p>
            <a:pPr lvl="2"/>
            <a:r>
              <a:rPr lang="en-US" sz="2000" dirty="0" smtClean="0">
                <a:solidFill>
                  <a:schemeClr val="accent1"/>
                </a:solidFill>
              </a:rPr>
              <a:t>Fry, </a:t>
            </a:r>
            <a:r>
              <a:rPr lang="en-US" sz="2000" dirty="0" err="1" smtClean="0">
                <a:solidFill>
                  <a:schemeClr val="accent1"/>
                </a:solidFill>
              </a:rPr>
              <a:t>Carrol</a:t>
            </a:r>
            <a:r>
              <a:rPr lang="en-US" sz="2000" dirty="0" smtClean="0">
                <a:solidFill>
                  <a:schemeClr val="accent1"/>
                </a:solidFill>
              </a:rPr>
              <a:t> L., and John Robert Craig. “ ‘Unfit for Earth, </a:t>
            </a:r>
            <a:r>
              <a:rPr lang="en-US" sz="2000" dirty="0" err="1" smtClean="0">
                <a:solidFill>
                  <a:schemeClr val="accent1"/>
                </a:solidFill>
              </a:rPr>
              <a:t>Undoomed</a:t>
            </a:r>
            <a:r>
              <a:rPr lang="en-US" sz="2000" dirty="0" smtClean="0">
                <a:solidFill>
                  <a:schemeClr val="accent1"/>
                </a:solidFill>
              </a:rPr>
              <a:t> for Heaven’: The Genesis of Coppola’s Byronic Dracula.” </a:t>
            </a:r>
            <a:r>
              <a:rPr lang="en-US" sz="2000" i="1" dirty="0" smtClean="0">
                <a:solidFill>
                  <a:schemeClr val="accent1"/>
                </a:solidFill>
              </a:rPr>
              <a:t>Literature and Film Quarterly </a:t>
            </a:r>
            <a:r>
              <a:rPr lang="en-US" sz="2000" dirty="0" smtClean="0">
                <a:solidFill>
                  <a:schemeClr val="accent1"/>
                </a:solidFill>
              </a:rPr>
              <a:t>30.4 (2002): 271-78.</a:t>
            </a:r>
            <a:endParaRPr lang="en-US" sz="2000" dirty="0">
              <a:solidFill>
                <a:schemeClr val="accent1"/>
              </a:solidFill>
            </a:endParaRPr>
          </a:p>
        </p:txBody>
      </p:sp>
    </p:spTree>
    <p:extLst>
      <p:ext uri="{BB962C8B-B14F-4D97-AF65-F5344CB8AC3E}">
        <p14:creationId xmlns:p14="http://schemas.microsoft.com/office/powerpoint/2010/main" val="313192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3"/>
                </a:solidFill>
              </a:rPr>
              <a:t>A </a:t>
            </a:r>
            <a:r>
              <a:rPr lang="en-US" dirty="0">
                <a:solidFill>
                  <a:schemeClr val="accent3"/>
                </a:solidFill>
              </a:rPr>
              <a:t>paraphrase </a:t>
            </a:r>
            <a:r>
              <a:rPr lang="en-US" b="1" dirty="0">
                <a:solidFill>
                  <a:schemeClr val="accent3"/>
                </a:solidFill>
              </a:rPr>
              <a:t>uses an author's idea</a:t>
            </a:r>
            <a:r>
              <a:rPr lang="en-US" dirty="0">
                <a:solidFill>
                  <a:schemeClr val="accent3"/>
                </a:solidFill>
              </a:rPr>
              <a:t>, but expresses it </a:t>
            </a:r>
            <a:r>
              <a:rPr lang="en-US" b="1" dirty="0">
                <a:solidFill>
                  <a:schemeClr val="accent3"/>
                </a:solidFill>
              </a:rPr>
              <a:t>in your own words </a:t>
            </a:r>
            <a:r>
              <a:rPr lang="en-US" dirty="0">
                <a:solidFill>
                  <a:schemeClr val="accent3"/>
                </a:solidFill>
              </a:rPr>
              <a:t>- without quotation marks, since it's no longer a word-for-word quotation. And just changing a few words from the original doesn't </a:t>
            </a:r>
            <a:r>
              <a:rPr lang="en-US" dirty="0" smtClean="0">
                <a:solidFill>
                  <a:schemeClr val="accent3"/>
                </a:solidFill>
              </a:rPr>
              <a:t>count</a:t>
            </a:r>
            <a:r>
              <a:rPr lang="en-US" dirty="0">
                <a:solidFill>
                  <a:schemeClr val="accent3"/>
                </a:solidFill>
              </a:rPr>
              <a:t>.</a:t>
            </a:r>
            <a:r>
              <a:rPr lang="en-US" dirty="0" smtClean="0">
                <a:solidFill>
                  <a:schemeClr val="accent3"/>
                </a:solidFill>
              </a:rPr>
              <a:t> On the paragraph it is placed together with other words before (not intended)</a:t>
            </a:r>
            <a:endParaRPr lang="en-US" dirty="0">
              <a:solidFill>
                <a:schemeClr val="accent3"/>
              </a:solidFill>
            </a:endParaRPr>
          </a:p>
        </p:txBody>
      </p:sp>
    </p:spTree>
    <p:extLst>
      <p:ext uri="{BB962C8B-B14F-4D97-AF65-F5344CB8AC3E}">
        <p14:creationId xmlns:p14="http://schemas.microsoft.com/office/powerpoint/2010/main" val="109122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 from the internet</a:t>
            </a:r>
            <a:endParaRPr lang="en-US" dirty="0"/>
          </a:p>
        </p:txBody>
      </p:sp>
      <p:sp>
        <p:nvSpPr>
          <p:cNvPr id="3" name="Content Placeholder 2"/>
          <p:cNvSpPr>
            <a:spLocks noGrp="1"/>
          </p:cNvSpPr>
          <p:nvPr>
            <p:ph idx="1"/>
          </p:nvPr>
        </p:nvSpPr>
        <p:spPr/>
        <p:txBody>
          <a:bodyPr/>
          <a:lstStyle/>
          <a:p>
            <a:r>
              <a:rPr lang="en-US" dirty="0" smtClean="0"/>
              <a:t>Write down the author’s name (last name, first name).</a:t>
            </a:r>
          </a:p>
          <a:p>
            <a:r>
              <a:rPr lang="en-US" dirty="0" smtClean="0"/>
              <a:t>Write the title in quotation (“……………….”.)</a:t>
            </a:r>
          </a:p>
          <a:p>
            <a:r>
              <a:rPr lang="en-US" dirty="0" smtClean="0"/>
              <a:t>The date the article was written </a:t>
            </a:r>
          </a:p>
          <a:p>
            <a:r>
              <a:rPr lang="en-US" dirty="0" smtClean="0"/>
              <a:t>The title of the websites in italic</a:t>
            </a:r>
          </a:p>
          <a:p>
            <a:r>
              <a:rPr lang="en-US" dirty="0" smtClean="0"/>
              <a:t>The date when it is accessed</a:t>
            </a:r>
          </a:p>
          <a:p>
            <a:r>
              <a:rPr lang="en-US" dirty="0" smtClean="0"/>
              <a:t>Complete address page </a:t>
            </a:r>
          </a:p>
          <a:p>
            <a:endParaRPr lang="en-US" dirty="0" smtClean="0"/>
          </a:p>
          <a:p>
            <a:endParaRPr lang="en-US" dirty="0"/>
          </a:p>
        </p:txBody>
      </p:sp>
    </p:spTree>
    <p:extLst>
      <p:ext uri="{BB962C8B-B14F-4D97-AF65-F5344CB8AC3E}">
        <p14:creationId xmlns:p14="http://schemas.microsoft.com/office/powerpoint/2010/main" val="2674416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85000" lnSpcReduction="20000"/>
          </a:bodyPr>
          <a:lstStyle/>
          <a:p>
            <a:pPr marL="0" indent="0" fontAlgn="base">
              <a:buNone/>
            </a:pPr>
            <a:r>
              <a:rPr lang="en-US" dirty="0"/>
              <a:t>Reduce the chances of sandwiches returning home untouched by keeping them interesting – and we don’t just mean the fillings! Steer clear of the usual plain white bread, since it usually goes soggy before recess. Instead, try using wraps, flat breads, grainy rolls, crackers, bagels and high </a:t>
            </a:r>
            <a:r>
              <a:rPr lang="en-US" dirty="0" err="1"/>
              <a:t>fibre</a:t>
            </a:r>
            <a:r>
              <a:rPr lang="en-US" dirty="0"/>
              <a:t> loaves. While it’s important to choose high </a:t>
            </a:r>
            <a:r>
              <a:rPr lang="en-US" dirty="0" err="1"/>
              <a:t>fibre</a:t>
            </a:r>
            <a:r>
              <a:rPr lang="en-US" dirty="0"/>
              <a:t> and wholegrain varieties, taste and texture is still important to kids.</a:t>
            </a:r>
          </a:p>
          <a:p>
            <a:pPr marL="0" indent="0" fontAlgn="base">
              <a:buNone/>
            </a:pPr>
            <a:r>
              <a:rPr lang="en-US" b="1" dirty="0"/>
              <a:t>Tip:</a:t>
            </a:r>
            <a:r>
              <a:rPr lang="en-US" dirty="0"/>
              <a:t> If your kids just won’t eat anything except the white fluffy stuff, choose a white bread with added </a:t>
            </a:r>
            <a:r>
              <a:rPr lang="en-US" dirty="0" err="1"/>
              <a:t>fibre</a:t>
            </a:r>
            <a:r>
              <a:rPr lang="en-US" dirty="0" smtClean="0"/>
              <a:t>.</a:t>
            </a:r>
          </a:p>
          <a:p>
            <a:pPr marL="0" indent="0" fontAlgn="base">
              <a:buNone/>
            </a:pPr>
            <a:endParaRPr lang="en-US" dirty="0"/>
          </a:p>
          <a:p>
            <a:pPr marL="0" indent="0">
              <a:buNone/>
            </a:pPr>
            <a:r>
              <a:rPr lang="en-US" sz="2100" dirty="0" smtClean="0"/>
              <a:t>Crothers, Bobbie. “Healthy Lunch Box”. </a:t>
            </a:r>
            <a:r>
              <a:rPr lang="en-US" sz="2100" i="1" dirty="0" smtClean="0"/>
              <a:t>Healthy Food Guide</a:t>
            </a:r>
            <a:r>
              <a:rPr lang="en-US" sz="2100" dirty="0" smtClean="0"/>
              <a:t>. 11 Feb 2011. Retrieved 6 Feb, 2015 from</a:t>
            </a:r>
            <a:endParaRPr lang="en-US" sz="2100" dirty="0"/>
          </a:p>
          <a:p>
            <a:pPr marL="0" indent="0">
              <a:buNone/>
            </a:pPr>
            <a:r>
              <a:rPr lang="en-US" sz="2100" dirty="0" smtClean="0">
                <a:hlinkClick r:id="rId2"/>
              </a:rPr>
              <a:t>http</a:t>
            </a:r>
            <a:r>
              <a:rPr lang="en-US" sz="2100" dirty="0">
                <a:hlinkClick r:id="rId2"/>
              </a:rPr>
              <a:t>://</a:t>
            </a:r>
            <a:r>
              <a:rPr lang="en-US" sz="2100" dirty="0" smtClean="0">
                <a:hlinkClick r:id="rId2"/>
              </a:rPr>
              <a:t>www.healthyfoodguide.com.au/articles/2011/february/back-to-school-special-how-to-pack-a-healthy-lunchbox#sthash.03yNgqI2.dpuf</a:t>
            </a:r>
            <a:r>
              <a:rPr lang="en-US" sz="2100" dirty="0" smtClean="0"/>
              <a:t>, </a:t>
            </a:r>
          </a:p>
        </p:txBody>
      </p:sp>
    </p:spTree>
    <p:extLst>
      <p:ext uri="{BB962C8B-B14F-4D97-AF65-F5344CB8AC3E}">
        <p14:creationId xmlns:p14="http://schemas.microsoft.com/office/powerpoint/2010/main" val="3624368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Credit the </a:t>
            </a:r>
            <a:r>
              <a:rPr lang="en-US" smtClean="0"/>
              <a:t>Source (Bibliography</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dirty="0"/>
              <a:t>FOR A BOOK: </a:t>
            </a:r>
            <a:endParaRPr lang="en-US" dirty="0"/>
          </a:p>
          <a:p>
            <a:pPr marL="0" indent="0">
              <a:buNone/>
            </a:pPr>
            <a:r>
              <a:rPr lang="en-US" dirty="0"/>
              <a:t>Author’s last name, first name. </a:t>
            </a:r>
            <a:r>
              <a:rPr lang="en-US" u="sng" dirty="0"/>
              <a:t>Title of book</a:t>
            </a:r>
            <a:r>
              <a:rPr lang="en-US" dirty="0"/>
              <a:t>. Place of publication: Publisher, copyright year.</a:t>
            </a:r>
          </a:p>
          <a:p>
            <a:r>
              <a:rPr lang="en-US" b="1" dirty="0"/>
              <a:t>example:</a:t>
            </a:r>
            <a:endParaRPr lang="en-US" dirty="0"/>
          </a:p>
          <a:p>
            <a:pPr marL="0" indent="0">
              <a:buNone/>
            </a:pPr>
            <a:r>
              <a:rPr lang="en-US" dirty="0" err="1"/>
              <a:t>Fogle</a:t>
            </a:r>
            <a:r>
              <a:rPr lang="en-US" dirty="0"/>
              <a:t>, Bruce. </a:t>
            </a:r>
            <a:r>
              <a:rPr lang="en-US" u="sng" dirty="0"/>
              <a:t>Training Your Dog</a:t>
            </a:r>
            <a:r>
              <a:rPr lang="en-US" dirty="0"/>
              <a:t>. New York: DK Publishing, 2001.</a:t>
            </a:r>
          </a:p>
          <a:p>
            <a:r>
              <a:rPr lang="en-US" i="1" dirty="0"/>
              <a:t>If you only used part of a book:</a:t>
            </a:r>
            <a:endParaRPr lang="en-US" dirty="0"/>
          </a:p>
          <a:p>
            <a:pPr marL="0" indent="0">
              <a:buNone/>
            </a:pPr>
            <a:r>
              <a:rPr lang="en-US" dirty="0" err="1"/>
              <a:t>Fogle</a:t>
            </a:r>
            <a:r>
              <a:rPr lang="en-US" dirty="0"/>
              <a:t>, Bruce. </a:t>
            </a:r>
            <a:r>
              <a:rPr lang="en-US" u="sng" dirty="0"/>
              <a:t>Training Your Dog</a:t>
            </a:r>
            <a:r>
              <a:rPr lang="en-US" dirty="0"/>
              <a:t>. New York: DK Publishing, 2001, pp. 50-55.</a:t>
            </a:r>
          </a:p>
        </p:txBody>
      </p:sp>
    </p:spTree>
    <p:extLst>
      <p:ext uri="{BB962C8B-B14F-4D97-AF65-F5344CB8AC3E}">
        <p14:creationId xmlns:p14="http://schemas.microsoft.com/office/powerpoint/2010/main" val="18378713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924800" cy="5059363"/>
          </a:xfrm>
        </p:spPr>
        <p:txBody>
          <a:bodyPr>
            <a:normAutofit lnSpcReduction="10000"/>
          </a:bodyPr>
          <a:lstStyle/>
          <a:p>
            <a:r>
              <a:rPr lang="en-US" b="1" dirty="0"/>
              <a:t>FOR A MAGAZINE OR NEWSPAPER ARTICLE: </a:t>
            </a:r>
            <a:endParaRPr lang="en-US" dirty="0"/>
          </a:p>
          <a:p>
            <a:pPr marL="0" indent="0">
              <a:buNone/>
            </a:pPr>
            <a:endParaRPr lang="en-US" dirty="0" smtClean="0"/>
          </a:p>
          <a:p>
            <a:pPr marL="0" indent="0">
              <a:buNone/>
            </a:pPr>
            <a:endParaRPr lang="en-US" dirty="0"/>
          </a:p>
          <a:p>
            <a:pPr marL="0" indent="0">
              <a:buNone/>
            </a:pPr>
            <a:r>
              <a:rPr lang="en-US" dirty="0" smtClean="0"/>
              <a:t>Article </a:t>
            </a:r>
            <a:r>
              <a:rPr lang="en-US" dirty="0"/>
              <a:t>author’s last name, first name. "Title or headline of article</a:t>
            </a:r>
            <a:r>
              <a:rPr lang="en-US" dirty="0" smtClean="0"/>
              <a:t>.</a:t>
            </a:r>
          </a:p>
          <a:p>
            <a:pPr marL="0" indent="0">
              <a:buNone/>
            </a:pPr>
            <a:r>
              <a:rPr lang="en-US" dirty="0" smtClean="0"/>
              <a:t>" </a:t>
            </a:r>
            <a:r>
              <a:rPr lang="en-US" u="sng" dirty="0"/>
              <a:t>Name of magazine or newspaper</a:t>
            </a:r>
            <a:r>
              <a:rPr lang="en-US" dirty="0"/>
              <a:t>. Date of magazine or newspaper, page(s).</a:t>
            </a:r>
          </a:p>
          <a:p>
            <a:r>
              <a:rPr lang="en-US" b="1" dirty="0"/>
              <a:t>example:</a:t>
            </a:r>
            <a:endParaRPr lang="en-US" dirty="0"/>
          </a:p>
          <a:p>
            <a:pPr marL="0" indent="0">
              <a:buNone/>
            </a:pPr>
            <a:r>
              <a:rPr lang="en-US" dirty="0"/>
              <a:t>McGill, Kristy. "A Baltic Scramble." </a:t>
            </a:r>
            <a:r>
              <a:rPr lang="en-US" u="sng" dirty="0"/>
              <a:t>Faces</a:t>
            </a:r>
            <a:r>
              <a:rPr lang="en-US" dirty="0"/>
              <a:t>. May, 2003, p. 27.</a:t>
            </a:r>
          </a:p>
        </p:txBody>
      </p:sp>
    </p:spTree>
    <p:extLst>
      <p:ext uri="{BB962C8B-B14F-4D97-AF65-F5344CB8AC3E}">
        <p14:creationId xmlns:p14="http://schemas.microsoft.com/office/powerpoint/2010/main" val="2867438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848600" cy="4754563"/>
          </a:xfrm>
        </p:spPr>
        <p:txBody>
          <a:bodyPr>
            <a:normAutofit fontScale="77500" lnSpcReduction="20000"/>
          </a:bodyPr>
          <a:lstStyle/>
          <a:p>
            <a:r>
              <a:rPr lang="en-US" b="1" dirty="0"/>
              <a:t>FOR AN INTERNET ADDRESS:</a:t>
            </a:r>
            <a:endParaRPr lang="en-US" dirty="0"/>
          </a:p>
          <a:p>
            <a:pPr marL="0" indent="0">
              <a:buNone/>
            </a:pPr>
            <a:endParaRPr lang="en-US" dirty="0" smtClean="0"/>
          </a:p>
          <a:p>
            <a:pPr marL="0" indent="0">
              <a:buNone/>
            </a:pPr>
            <a:r>
              <a:rPr lang="en-US" dirty="0" smtClean="0"/>
              <a:t>Author’s </a:t>
            </a:r>
            <a:r>
              <a:rPr lang="en-US" dirty="0"/>
              <a:t>last name, first name. "Title of item." [Online] Available</a:t>
            </a:r>
            <a:r>
              <a:rPr lang="en-US" b="1" dirty="0"/>
              <a:t> </a:t>
            </a:r>
            <a:endParaRPr lang="en-US" dirty="0"/>
          </a:p>
          <a:p>
            <a:pPr marL="0" indent="0">
              <a:buNone/>
            </a:pPr>
            <a:r>
              <a:rPr lang="en-US" dirty="0"/>
              <a:t>http://address/filename, date of document or download.</a:t>
            </a:r>
          </a:p>
          <a:p>
            <a:r>
              <a:rPr lang="en-US" b="1" dirty="0"/>
              <a:t>example:</a:t>
            </a:r>
            <a:endParaRPr lang="en-US" dirty="0"/>
          </a:p>
          <a:p>
            <a:pPr marL="0" indent="0">
              <a:buNone/>
            </a:pPr>
            <a:r>
              <a:rPr lang="en-US" dirty="0" err="1"/>
              <a:t>DiStefano</a:t>
            </a:r>
            <a:r>
              <a:rPr lang="en-US" dirty="0"/>
              <a:t>, Vince. "Guidelines for Better Writing." [Online] Available </a:t>
            </a:r>
            <a:br>
              <a:rPr lang="en-US" dirty="0"/>
            </a:br>
            <a:r>
              <a:rPr lang="en-US" dirty="0"/>
              <a:t>     http://www.usa.net/~vinced/home/better-writing.html, October 5, 2002.</a:t>
            </a:r>
          </a:p>
          <a:p>
            <a:pPr marL="0" indent="0">
              <a:buNone/>
            </a:pPr>
            <a:endParaRPr lang="en-US" dirty="0"/>
          </a:p>
          <a:p>
            <a:r>
              <a:rPr lang="en-US" dirty="0"/>
              <a:t>This example of how to cite an INTERNET source was downloaded from this online source.</a:t>
            </a:r>
          </a:p>
        </p:txBody>
      </p:sp>
    </p:spTree>
    <p:extLst>
      <p:ext uri="{BB962C8B-B14F-4D97-AF65-F5344CB8AC3E}">
        <p14:creationId xmlns:p14="http://schemas.microsoft.com/office/powerpoint/2010/main" val="1928372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01000" cy="5135563"/>
          </a:xfrm>
        </p:spPr>
        <p:txBody>
          <a:bodyPr/>
          <a:lstStyle/>
          <a:p>
            <a:r>
              <a:rPr lang="en-US" b="1" dirty="0"/>
              <a:t>FOR AUDIOVISUAL MATERIALS: </a:t>
            </a:r>
            <a:endParaRPr lang="en-US" b="1" dirty="0" smtClean="0"/>
          </a:p>
          <a:p>
            <a:endParaRPr lang="en-US" b="1" dirty="0"/>
          </a:p>
          <a:p>
            <a:pPr indent="0">
              <a:buNone/>
            </a:pPr>
            <a:endParaRPr lang="en-US" dirty="0"/>
          </a:p>
          <a:p>
            <a:pPr marL="0" indent="0">
              <a:buNone/>
            </a:pPr>
            <a:r>
              <a:rPr lang="en-US" u="sng" dirty="0"/>
              <a:t>Title of material</a:t>
            </a:r>
            <a:r>
              <a:rPr lang="en-US" dirty="0"/>
              <a:t>. Type of material. Place of publication: Publisher, copyright date.</a:t>
            </a:r>
          </a:p>
          <a:p>
            <a:r>
              <a:rPr lang="en-US" b="1" dirty="0"/>
              <a:t>example:</a:t>
            </a:r>
            <a:endParaRPr lang="en-US" dirty="0"/>
          </a:p>
          <a:p>
            <a:pPr marL="0" indent="0">
              <a:buNone/>
            </a:pPr>
            <a:r>
              <a:rPr lang="en-US" u="sng" dirty="0"/>
              <a:t>Bizet’s Dream</a:t>
            </a:r>
            <a:r>
              <a:rPr lang="en-US" dirty="0"/>
              <a:t>. Videotape. New York: Sony Wonder, 1998.</a:t>
            </a:r>
          </a:p>
        </p:txBody>
      </p:sp>
    </p:spTree>
    <p:extLst>
      <p:ext uri="{BB962C8B-B14F-4D97-AF65-F5344CB8AC3E}">
        <p14:creationId xmlns:p14="http://schemas.microsoft.com/office/powerpoint/2010/main" val="735717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315200" cy="6248400"/>
          </a:xfrm>
        </p:spPr>
        <p:txBody>
          <a:bodyPr>
            <a:normAutofit fontScale="62500" lnSpcReduction="20000"/>
          </a:bodyPr>
          <a:lstStyle/>
          <a:p>
            <a:pPr marL="0" indent="0">
              <a:buNone/>
            </a:pPr>
            <a:r>
              <a:rPr lang="en-US" sz="3900" u="sng" dirty="0" smtClean="0"/>
              <a:t>Bibliographies:</a:t>
            </a:r>
          </a:p>
          <a:p>
            <a:pPr marL="0" indent="0">
              <a:buNone/>
            </a:pPr>
            <a:endParaRPr lang="en-US" u="sng" dirty="0" smtClean="0"/>
          </a:p>
          <a:p>
            <a:pPr marL="0" indent="0">
              <a:buNone/>
            </a:pPr>
            <a:endParaRPr lang="en-US" u="sng" dirty="0"/>
          </a:p>
          <a:p>
            <a:pPr marL="0" indent="0">
              <a:buNone/>
            </a:pPr>
            <a:r>
              <a:rPr lang="en-US" u="sng" dirty="0" smtClean="0"/>
              <a:t>Bizet’s </a:t>
            </a:r>
            <a:r>
              <a:rPr lang="en-US" u="sng" dirty="0"/>
              <a:t>Dream</a:t>
            </a:r>
            <a:r>
              <a:rPr lang="en-US" dirty="0"/>
              <a:t>. Videotape. New York: Sony Wonder, 1998. </a:t>
            </a:r>
          </a:p>
          <a:p>
            <a:pPr marL="0" indent="0">
              <a:buNone/>
            </a:pPr>
            <a:endParaRPr lang="en-US" dirty="0" smtClean="0"/>
          </a:p>
          <a:p>
            <a:pPr marL="0" indent="0">
              <a:buNone/>
            </a:pPr>
            <a:r>
              <a:rPr lang="en-US" dirty="0" smtClean="0"/>
              <a:t>Clark</a:t>
            </a:r>
            <a:r>
              <a:rPr lang="en-US" dirty="0"/>
              <a:t>, William W. "Gothic Art." </a:t>
            </a:r>
            <a:r>
              <a:rPr lang="en-US" u="sng" dirty="0"/>
              <a:t>World Book Encyclopedia</a:t>
            </a:r>
            <a:r>
              <a:rPr lang="en-US" dirty="0"/>
              <a:t>. 2002. </a:t>
            </a:r>
            <a:br>
              <a:rPr lang="en-US" dirty="0"/>
            </a:br>
            <a:r>
              <a:rPr lang="en-US" dirty="0"/>
              <a:t>     Volume 8, pp. 284-286. </a:t>
            </a:r>
          </a:p>
          <a:p>
            <a:pPr marL="0" indent="0">
              <a:buNone/>
            </a:pPr>
            <a:endParaRPr lang="en-US" dirty="0" smtClean="0"/>
          </a:p>
          <a:p>
            <a:pPr marL="0" indent="0">
              <a:buNone/>
            </a:pPr>
            <a:r>
              <a:rPr lang="en-US" dirty="0" err="1" smtClean="0"/>
              <a:t>DiStefano</a:t>
            </a:r>
            <a:r>
              <a:rPr lang="en-US" dirty="0"/>
              <a:t>, Vince. "Guidelines for Better Writing." [Online] Available </a:t>
            </a:r>
            <a:br>
              <a:rPr lang="en-US" dirty="0"/>
            </a:br>
            <a:r>
              <a:rPr lang="en-US" dirty="0"/>
              <a:t>     http://www.usa.net/~vinced/home/better-writing.html, October 5, 2002. </a:t>
            </a:r>
          </a:p>
          <a:p>
            <a:pPr marL="0" indent="0">
              <a:buNone/>
            </a:pPr>
            <a:endParaRPr lang="en-US" dirty="0" smtClean="0"/>
          </a:p>
          <a:p>
            <a:pPr marL="0" indent="0">
              <a:buNone/>
            </a:pPr>
            <a:r>
              <a:rPr lang="en-US" dirty="0" err="1" smtClean="0"/>
              <a:t>Fogle</a:t>
            </a:r>
            <a:r>
              <a:rPr lang="en-US" dirty="0"/>
              <a:t>, Bruce. </a:t>
            </a:r>
            <a:r>
              <a:rPr lang="en-US" u="sng" dirty="0"/>
              <a:t>Training Your Dog</a:t>
            </a:r>
            <a:r>
              <a:rPr lang="en-US" dirty="0"/>
              <a:t>. New York: DK Publishing, 2001, pp. 50-55. </a:t>
            </a:r>
          </a:p>
          <a:p>
            <a:pPr marL="0" indent="0">
              <a:buNone/>
            </a:pPr>
            <a:r>
              <a:rPr lang="en-US" dirty="0"/>
              <a:t>"Golden Retriever." </a:t>
            </a:r>
            <a:r>
              <a:rPr lang="en-US" u="sng" dirty="0"/>
              <a:t>World Book Encyclopedia</a:t>
            </a:r>
            <a:r>
              <a:rPr lang="en-US" dirty="0"/>
              <a:t>. 1999. Volume 8, p.255. </a:t>
            </a:r>
          </a:p>
          <a:p>
            <a:pPr marL="0" indent="0">
              <a:buNone/>
            </a:pPr>
            <a:endParaRPr lang="en-US" i="1" dirty="0" smtClean="0"/>
          </a:p>
          <a:p>
            <a:pPr marL="0" indent="0">
              <a:buNone/>
            </a:pPr>
            <a:endParaRPr lang="en-US" dirty="0" smtClean="0"/>
          </a:p>
          <a:p>
            <a:pPr marL="0" indent="0">
              <a:buNone/>
            </a:pPr>
            <a:r>
              <a:rPr lang="en-US" dirty="0" smtClean="0"/>
              <a:t>McGill</a:t>
            </a:r>
            <a:r>
              <a:rPr lang="en-US" dirty="0"/>
              <a:t>, Kristy. "A Baltic Scramble." </a:t>
            </a:r>
            <a:r>
              <a:rPr lang="en-US" u="sng" dirty="0"/>
              <a:t>Faces</a:t>
            </a:r>
            <a:r>
              <a:rPr lang="en-US" dirty="0"/>
              <a:t>. May, 2003, p. 27. </a:t>
            </a:r>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088969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8001000" cy="4906963"/>
          </a:xfrm>
        </p:spPr>
        <p:txBody>
          <a:bodyPr>
            <a:normAutofit lnSpcReduction="10000"/>
          </a:bodyPr>
          <a:lstStyle/>
          <a:p>
            <a:r>
              <a:rPr lang="en-US" b="1" dirty="0"/>
              <a:t>FOR AN ENCYCLOPEDIA ARTICLE THAT IS SIGNED: </a:t>
            </a:r>
            <a:endParaRPr lang="en-US" dirty="0"/>
          </a:p>
          <a:p>
            <a:pPr marL="0" indent="0">
              <a:buNone/>
            </a:pPr>
            <a:endParaRPr lang="en-US" dirty="0" smtClean="0"/>
          </a:p>
          <a:p>
            <a:pPr marL="0" indent="0">
              <a:buNone/>
            </a:pPr>
            <a:endParaRPr lang="en-US" dirty="0"/>
          </a:p>
          <a:p>
            <a:pPr marL="0" indent="0">
              <a:buNone/>
            </a:pPr>
            <a:r>
              <a:rPr lang="en-US" dirty="0" smtClean="0"/>
              <a:t>Article </a:t>
            </a:r>
            <a:r>
              <a:rPr lang="en-US" dirty="0"/>
              <a:t>author’s last name, first name. "Title of article." </a:t>
            </a:r>
            <a:r>
              <a:rPr lang="en-US" u="sng" dirty="0"/>
              <a:t>Name of encyclopedia</a:t>
            </a:r>
            <a:r>
              <a:rPr lang="en-US" dirty="0"/>
              <a:t>. Copyright year. Volume number, page(s).</a:t>
            </a:r>
          </a:p>
          <a:p>
            <a:r>
              <a:rPr lang="en-US" b="1" dirty="0"/>
              <a:t>example:</a:t>
            </a:r>
            <a:endParaRPr lang="en-US" dirty="0"/>
          </a:p>
          <a:p>
            <a:pPr marL="0" indent="0">
              <a:buNone/>
            </a:pPr>
            <a:r>
              <a:rPr lang="en-US" dirty="0"/>
              <a:t>Clark, William W. "Gothic Art." </a:t>
            </a:r>
            <a:r>
              <a:rPr lang="en-US" u="sng" dirty="0"/>
              <a:t>World Book Encyclopedia</a:t>
            </a:r>
            <a:r>
              <a:rPr lang="en-US" dirty="0"/>
              <a:t>. 2002.</a:t>
            </a:r>
            <a:br>
              <a:rPr lang="en-US" dirty="0"/>
            </a:br>
            <a:r>
              <a:rPr lang="en-US" dirty="0"/>
              <a:t>     Volume 8, pp. 277-278. </a:t>
            </a:r>
          </a:p>
        </p:txBody>
      </p:sp>
    </p:spTree>
    <p:extLst>
      <p:ext uri="{BB962C8B-B14F-4D97-AF65-F5344CB8AC3E}">
        <p14:creationId xmlns:p14="http://schemas.microsoft.com/office/powerpoint/2010/main" val="3047124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8001000" cy="4983163"/>
          </a:xfrm>
        </p:spPr>
        <p:txBody>
          <a:bodyPr/>
          <a:lstStyle/>
          <a:p>
            <a:r>
              <a:rPr lang="en-US" b="1" dirty="0"/>
              <a:t>FOR AN ENCYCLOPEDIA ARTICLE THAT ISN’T SIGNED</a:t>
            </a:r>
            <a:r>
              <a:rPr lang="en-US" b="1" dirty="0" smtClean="0"/>
              <a:t>:</a:t>
            </a:r>
          </a:p>
          <a:p>
            <a:endParaRPr lang="en-US" b="1" dirty="0"/>
          </a:p>
          <a:p>
            <a:pPr indent="0">
              <a:buNone/>
            </a:pPr>
            <a:endParaRPr lang="en-US" dirty="0"/>
          </a:p>
          <a:p>
            <a:pPr marL="0" indent="0">
              <a:buNone/>
            </a:pPr>
            <a:r>
              <a:rPr lang="en-US" dirty="0"/>
              <a:t>"Title of article." </a:t>
            </a:r>
            <a:r>
              <a:rPr lang="en-US" u="sng" dirty="0"/>
              <a:t>Name of encyclopedia</a:t>
            </a:r>
            <a:r>
              <a:rPr lang="en-US" dirty="0"/>
              <a:t>. Copyright year. Volume number, page(s).</a:t>
            </a:r>
          </a:p>
          <a:p>
            <a:r>
              <a:rPr lang="en-US" b="1" dirty="0"/>
              <a:t>example:</a:t>
            </a:r>
            <a:endParaRPr lang="en-US" dirty="0"/>
          </a:p>
          <a:p>
            <a:pPr marL="0" indent="0">
              <a:buNone/>
            </a:pPr>
            <a:r>
              <a:rPr lang="en-US" dirty="0"/>
              <a:t>"Golden Retriever." </a:t>
            </a:r>
            <a:r>
              <a:rPr lang="en-US" u="sng" dirty="0"/>
              <a:t>World Book Encyclopedia</a:t>
            </a:r>
            <a:r>
              <a:rPr lang="en-US" dirty="0"/>
              <a:t>. 1999. Volume 8, p.255.</a:t>
            </a:r>
          </a:p>
        </p:txBody>
      </p:sp>
    </p:spTree>
    <p:extLst>
      <p:ext uri="{BB962C8B-B14F-4D97-AF65-F5344CB8AC3E}">
        <p14:creationId xmlns:p14="http://schemas.microsoft.com/office/powerpoint/2010/main" val="6012420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66800"/>
            <a:ext cx="6629400" cy="4419601"/>
          </a:xfrm>
        </p:spPr>
        <p:txBody>
          <a:bodyPr>
            <a:normAutofit fontScale="55000" lnSpcReduction="20000"/>
          </a:bodyPr>
          <a:lstStyle/>
          <a:p>
            <a:pPr indent="0">
              <a:buNone/>
            </a:pPr>
            <a:r>
              <a:rPr lang="id-ID" i="1" dirty="0"/>
              <a:t>Key Middle School Library. “</a:t>
            </a:r>
            <a:r>
              <a:rPr lang="en-US" dirty="0"/>
              <a:t>A</a:t>
            </a:r>
            <a:r>
              <a:rPr lang="id-ID" dirty="0"/>
              <a:t> Guide To Preparing A Works Cited”</a:t>
            </a:r>
            <a:r>
              <a:rPr lang="id-ID" i="1" dirty="0"/>
              <a:t>. </a:t>
            </a:r>
            <a:r>
              <a:rPr lang="id-ID" dirty="0"/>
              <a:t>[Online] Available at </a:t>
            </a:r>
            <a:r>
              <a:rPr lang="en-ID" u="sng" dirty="0"/>
              <a:t>ww.fcps.edu/</a:t>
            </a:r>
            <a:r>
              <a:rPr lang="en-ID" u="sng" dirty="0" err="1"/>
              <a:t>KeyMS</a:t>
            </a:r>
            <a:r>
              <a:rPr lang="en-ID" u="sng" dirty="0"/>
              <a:t>/library/bibliography.html</a:t>
            </a:r>
            <a:r>
              <a:rPr lang="id-ID" dirty="0"/>
              <a:t> May 16, 2011</a:t>
            </a:r>
            <a:endParaRPr lang="en-US" b="1" dirty="0"/>
          </a:p>
          <a:p>
            <a:pPr indent="0">
              <a:buNone/>
            </a:pPr>
            <a:endParaRPr lang="en-US" i="1" dirty="0" smtClean="0"/>
          </a:p>
          <a:p>
            <a:pPr indent="0">
              <a:buNone/>
            </a:pPr>
            <a:r>
              <a:rPr lang="en-US" i="1" dirty="0" smtClean="0"/>
              <a:t>The </a:t>
            </a:r>
            <a:r>
              <a:rPr lang="en-US" i="1" dirty="0"/>
              <a:t>Regents of The University of California. </a:t>
            </a:r>
            <a:r>
              <a:rPr lang="en-US" dirty="0"/>
              <a:t>“</a:t>
            </a:r>
            <a:r>
              <a:rPr lang="en-US" dirty="0" err="1"/>
              <a:t>Whya</a:t>
            </a:r>
            <a:r>
              <a:rPr lang="en-US" dirty="0"/>
              <a:t> Academic Integrity Matters. [Online] Available http://sja.ucdavis.edu/files/WhyInteg.pdf, February 4, 2014.</a:t>
            </a:r>
          </a:p>
          <a:p>
            <a:pPr indent="0">
              <a:buNone/>
            </a:pPr>
            <a:endParaRPr lang="en-US" dirty="0"/>
          </a:p>
          <a:p>
            <a:pPr indent="0">
              <a:buNone/>
            </a:pPr>
            <a:r>
              <a:rPr lang="en-US" dirty="0"/>
              <a:t>"Titanic Disaster." </a:t>
            </a:r>
            <a:r>
              <a:rPr lang="en-US" u="sng" dirty="0"/>
              <a:t>Encarta 99 Encyclopedia.</a:t>
            </a:r>
            <a:r>
              <a:rPr lang="en-US" dirty="0"/>
              <a:t> CD-ROM. 1999. </a:t>
            </a:r>
          </a:p>
          <a:p>
            <a:pPr indent="0">
              <a:buNone/>
            </a:pPr>
            <a:endParaRPr lang="en-US" dirty="0"/>
          </a:p>
          <a:p>
            <a:pPr indent="0">
              <a:buNone/>
            </a:pPr>
            <a:r>
              <a:rPr lang="en-US" dirty="0"/>
              <a:t>Vaughan Memorial Library; The Governors of Acadia University. You Quote It, You Note It! [Online] Available  http://library.acadiau.ca/tutorials/plagiarism/, February 4, 2014.</a:t>
            </a:r>
          </a:p>
          <a:p>
            <a:pPr indent="0">
              <a:buNone/>
            </a:pPr>
            <a:endParaRPr lang="en-US" dirty="0"/>
          </a:p>
          <a:p>
            <a:pPr indent="0">
              <a:buNone/>
            </a:pPr>
            <a:r>
              <a:rPr lang="en-US" dirty="0"/>
              <a:t>Watson, Cosmo. Personal interview. July 29, 2003.</a:t>
            </a:r>
          </a:p>
        </p:txBody>
      </p:sp>
    </p:spTree>
    <p:extLst>
      <p:ext uri="{BB962C8B-B14F-4D97-AF65-F5344CB8AC3E}">
        <p14:creationId xmlns:p14="http://schemas.microsoft.com/office/powerpoint/2010/main" val="208700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normAutofit fontScale="25000" lnSpcReduction="20000"/>
          </a:bodyPr>
          <a:lstStyle/>
          <a:p>
            <a:pPr fontAlgn="base"/>
            <a:r>
              <a:rPr lang="en-US" sz="9600" dirty="0" smtClean="0"/>
              <a:t>Paraphrasing is a way of presenting a text, keeping the same meaning, but using different words and phrasing. Paraphrasing is used with short sections of text, such as phrases and sentences.</a:t>
            </a:r>
          </a:p>
          <a:p>
            <a:pPr fontAlgn="base"/>
            <a:endParaRPr lang="en-US" sz="9600" dirty="0" smtClean="0"/>
          </a:p>
          <a:p>
            <a:pPr marL="0" indent="0" fontAlgn="base">
              <a:buNone/>
            </a:pPr>
            <a:endParaRPr lang="en-US" sz="9600" dirty="0" smtClean="0"/>
          </a:p>
          <a:p>
            <a:pPr fontAlgn="base"/>
            <a:r>
              <a:rPr lang="en-US" sz="9600" dirty="0" smtClean="0"/>
              <a:t>A paraphrase may result in a longer, rather than shorter, version of the original text. It offers an alternative to using direct quotations and helps students to integrate evidence/ source material into assignments. Paraphrasing is also a useful skill for making notes from readings, note-taking in lectures, and explaining information in tables, charts and diagrams.</a:t>
            </a:r>
          </a:p>
          <a:p>
            <a:pPr marL="0" indent="0">
              <a:buNone/>
            </a:pPr>
            <a:endParaRPr lang="en-US" sz="4800" dirty="0" smtClean="0"/>
          </a:p>
          <a:p>
            <a:pPr marL="0" indent="0">
              <a:buNone/>
            </a:pPr>
            <a:r>
              <a:rPr lang="en-US" sz="4800" dirty="0" smtClean="0"/>
              <a:t>https://student.unsw.edu.au/paraphrasing-summarising-and-quoting</a:t>
            </a:r>
          </a:p>
          <a:p>
            <a:endParaRPr lang="en-US" dirty="0"/>
          </a:p>
        </p:txBody>
      </p:sp>
    </p:spTree>
    <p:extLst>
      <p:ext uri="{BB962C8B-B14F-4D97-AF65-F5344CB8AC3E}">
        <p14:creationId xmlns:p14="http://schemas.microsoft.com/office/powerpoint/2010/main" val="1345181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Citing  Images, Video Guest Speaker and Interview</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74769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229600" cy="1691640"/>
          </a:xfrm>
        </p:spPr>
        <p:txBody>
          <a:bodyPr>
            <a:normAutofit fontScale="90000"/>
          </a:bodyPr>
          <a:lstStyle/>
          <a:p>
            <a:r>
              <a:rPr lang="en-US" b="0" dirty="0">
                <a:effectLst/>
              </a:rPr>
              <a:t>Find the Information for an </a:t>
            </a:r>
            <a:r>
              <a:rPr lang="en-US" u="sng" dirty="0">
                <a:effectLst/>
              </a:rPr>
              <a:t>Image</a:t>
            </a:r>
            <a:r>
              <a:rPr lang="en-US" b="0" dirty="0">
                <a:effectLst/>
              </a:rPr>
              <a:t> on the Internet from a </a:t>
            </a:r>
            <a:r>
              <a:rPr lang="en-US" u="sng" dirty="0">
                <a:effectLst/>
              </a:rPr>
              <a:t>Web Page</a:t>
            </a:r>
            <a:r>
              <a:rPr lang="en-US" u="sng" dirty="0"/>
              <a:t/>
            </a:r>
            <a:br>
              <a:rPr lang="en-US" u="sng" dirty="0"/>
            </a:br>
            <a:endParaRPr lang="en-US" u="sng" dirty="0"/>
          </a:p>
        </p:txBody>
      </p:sp>
      <p:sp>
        <p:nvSpPr>
          <p:cNvPr id="3" name="Content Placeholder 2"/>
          <p:cNvSpPr>
            <a:spLocks noGrp="1"/>
          </p:cNvSpPr>
          <p:nvPr>
            <p:ph idx="1"/>
          </p:nvPr>
        </p:nvSpPr>
        <p:spPr>
          <a:xfrm>
            <a:off x="533400" y="530352"/>
            <a:ext cx="8153400" cy="4346448"/>
          </a:xfrm>
        </p:spPr>
        <p:txBody>
          <a:bodyPr>
            <a:noAutofit/>
          </a:bodyPr>
          <a:lstStyle/>
          <a:p>
            <a:pPr marL="0" indent="0">
              <a:buNone/>
            </a:pPr>
            <a:r>
              <a:rPr lang="en-US" sz="1600" dirty="0" smtClean="0"/>
              <a:t>1. Look </a:t>
            </a:r>
            <a:r>
              <a:rPr lang="en-US" sz="1600" dirty="0"/>
              <a:t>around the image </a:t>
            </a:r>
            <a:r>
              <a:rPr lang="en-US" sz="1600" dirty="0" smtClean="0">
                <a:sym typeface="Wingdings" pitchFamily="2" charset="2"/>
              </a:rPr>
              <a:t></a:t>
            </a:r>
            <a:r>
              <a:rPr lang="en-US" sz="1600" dirty="0" smtClean="0"/>
              <a:t> </a:t>
            </a:r>
            <a:r>
              <a:rPr lang="en-US" sz="1600" b="1" dirty="0"/>
              <a:t>name</a:t>
            </a:r>
            <a:r>
              <a:rPr lang="en-US" sz="1600" dirty="0"/>
              <a:t> for the artist or photographer  If one is used, write their name. </a:t>
            </a:r>
            <a:br>
              <a:rPr lang="en-US" sz="1600" dirty="0"/>
            </a:br>
            <a:r>
              <a:rPr lang="en-US" sz="1600" dirty="0"/>
              <a:t/>
            </a:r>
            <a:br>
              <a:rPr lang="en-US" sz="1600" dirty="0"/>
            </a:br>
            <a:r>
              <a:rPr lang="en-US" sz="1600" dirty="0"/>
              <a:t>2.  Check to see of the image has a </a:t>
            </a:r>
            <a:r>
              <a:rPr lang="en-US" sz="1600" b="1" dirty="0"/>
              <a:t>title</a:t>
            </a:r>
            <a:r>
              <a:rPr lang="en-US" sz="1600" dirty="0"/>
              <a:t>.  If it has a title, write it down.</a:t>
            </a:r>
            <a:br>
              <a:rPr lang="en-US" sz="1600" dirty="0"/>
            </a:br>
            <a:r>
              <a:rPr lang="en-US" sz="1600" dirty="0"/>
              <a:t/>
            </a:r>
            <a:br>
              <a:rPr lang="en-US" sz="1600" dirty="0"/>
            </a:br>
            <a:r>
              <a:rPr lang="en-US" sz="1600" dirty="0"/>
              <a:t>3.  Locate the </a:t>
            </a:r>
            <a:r>
              <a:rPr lang="en-US" sz="1600" b="1" dirty="0"/>
              <a:t>name of the webpage </a:t>
            </a:r>
            <a:r>
              <a:rPr lang="en-US" sz="1600" dirty="0"/>
              <a:t>by looking at the banner at the top of the web page and write it down.</a:t>
            </a:r>
            <a:br>
              <a:rPr lang="en-US" sz="1600" dirty="0"/>
            </a:br>
            <a:r>
              <a:rPr lang="en-US" sz="1600" dirty="0"/>
              <a:t/>
            </a:r>
            <a:br>
              <a:rPr lang="en-US" sz="1600" dirty="0"/>
            </a:br>
            <a:r>
              <a:rPr lang="en-US" sz="1600" dirty="0"/>
              <a:t>4.  Locate the name of the </a:t>
            </a:r>
            <a:r>
              <a:rPr lang="en-US" sz="1600" b="1" dirty="0"/>
              <a:t>organization</a:t>
            </a:r>
            <a:r>
              <a:rPr lang="en-US" sz="1600" dirty="0"/>
              <a:t> that is</a:t>
            </a:r>
            <a:r>
              <a:rPr lang="en-US" sz="1600" b="1" dirty="0"/>
              <a:t> publishing </a:t>
            </a:r>
            <a:r>
              <a:rPr lang="en-US" sz="1600" dirty="0"/>
              <a:t>the image.  This is located at the bottom of the web page.  Look for the copyright symbol.  The name of the organization is usually next to it. Write it down.</a:t>
            </a:r>
            <a:br>
              <a:rPr lang="en-US" sz="1600" dirty="0"/>
            </a:br>
            <a:r>
              <a:rPr lang="en-US" sz="1600" dirty="0"/>
              <a:t/>
            </a:r>
            <a:br>
              <a:rPr lang="en-US" sz="1600" dirty="0"/>
            </a:br>
            <a:r>
              <a:rPr lang="en-US" sz="1600" dirty="0"/>
              <a:t>5.  Locate either the </a:t>
            </a:r>
            <a:r>
              <a:rPr lang="en-US" sz="1600" b="1" dirty="0"/>
              <a:t>copyright date</a:t>
            </a:r>
            <a:r>
              <a:rPr lang="en-US" sz="1600" dirty="0"/>
              <a:t> or date last updated.</a:t>
            </a:r>
            <a:br>
              <a:rPr lang="en-US" sz="1600" dirty="0"/>
            </a:br>
            <a:r>
              <a:rPr lang="en-US" sz="1600" dirty="0"/>
              <a:t/>
            </a:r>
            <a:br>
              <a:rPr lang="en-US" sz="1600" dirty="0"/>
            </a:br>
            <a:r>
              <a:rPr lang="en-US" sz="1600" dirty="0"/>
              <a:t>6.  Write down the </a:t>
            </a:r>
            <a:r>
              <a:rPr lang="en-US" sz="1600" b="1" dirty="0"/>
              <a:t>date</a:t>
            </a:r>
            <a:r>
              <a:rPr lang="en-US" sz="1600" dirty="0"/>
              <a:t> you are </a:t>
            </a:r>
            <a:r>
              <a:rPr lang="en-US" sz="1600" b="1" dirty="0"/>
              <a:t>downloading</a:t>
            </a:r>
            <a:r>
              <a:rPr lang="en-US" sz="1600" dirty="0"/>
              <a:t> the image.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3744592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71160"/>
            <a:ext cx="8077200" cy="1386840"/>
          </a:xfrm>
        </p:spPr>
        <p:txBody>
          <a:bodyPr>
            <a:normAutofit fontScale="90000"/>
          </a:bodyPr>
          <a:lstStyle/>
          <a:p>
            <a:r>
              <a:rPr lang="en-US" sz="2800" cap="all" dirty="0" smtClean="0">
                <a:effectLst/>
              </a:rPr>
              <a:t/>
            </a:r>
            <a:br>
              <a:rPr lang="en-US" sz="2800" cap="all" dirty="0" smtClean="0">
                <a:effectLst/>
              </a:rPr>
            </a:br>
            <a:r>
              <a:rPr lang="en-US" sz="2800" cap="all" dirty="0">
                <a:effectLst/>
              </a:rPr>
              <a:t/>
            </a:r>
            <a:br>
              <a:rPr lang="en-US" sz="2800" cap="all" dirty="0">
                <a:effectLst/>
              </a:rPr>
            </a:br>
            <a:r>
              <a:rPr lang="en-US" sz="2800" cap="all" dirty="0" smtClean="0">
                <a:effectLst/>
              </a:rPr>
              <a:t/>
            </a:r>
            <a:br>
              <a:rPr lang="en-US" sz="2800" cap="all" dirty="0" smtClean="0">
                <a:effectLst/>
              </a:rPr>
            </a:br>
            <a:r>
              <a:rPr lang="en-US" sz="2800" cap="all" dirty="0">
                <a:effectLst/>
              </a:rPr>
              <a:t/>
            </a:r>
            <a:br>
              <a:rPr lang="en-US" sz="2800" cap="all" dirty="0">
                <a:effectLst/>
              </a:rPr>
            </a:br>
            <a:r>
              <a:rPr lang="en-US" sz="2800" cap="all" dirty="0" smtClean="0">
                <a:effectLst/>
              </a:rPr>
              <a:t/>
            </a:r>
            <a:br>
              <a:rPr lang="en-US" sz="2800" cap="all" dirty="0" smtClean="0">
                <a:effectLst/>
              </a:rPr>
            </a:br>
            <a:r>
              <a:rPr lang="en-US" sz="2800" cap="all" dirty="0">
                <a:effectLst/>
              </a:rPr>
              <a:t/>
            </a:r>
            <a:br>
              <a:rPr lang="en-US" sz="2800" cap="all" dirty="0">
                <a:effectLst/>
              </a:rPr>
            </a:br>
            <a:r>
              <a:rPr lang="en-US" sz="2800" cap="all" dirty="0" smtClean="0">
                <a:effectLst/>
              </a:rPr>
              <a:t/>
            </a:r>
            <a:br>
              <a:rPr lang="en-US" sz="2800" cap="all" dirty="0" smtClean="0">
                <a:effectLst/>
              </a:rPr>
            </a:br>
            <a:r>
              <a:rPr lang="en-US" sz="2800" cap="all" dirty="0" smtClean="0">
                <a:effectLst/>
              </a:rPr>
              <a:t>CITING </a:t>
            </a:r>
            <a:r>
              <a:rPr lang="en-US" sz="2800" cap="all" dirty="0">
                <a:effectLst/>
              </a:rPr>
              <a:t> DIGITAL  IMAGES  FROM  WEB  </a:t>
            </a:r>
            <a:r>
              <a:rPr lang="en-US" sz="2800" cap="all" dirty="0" smtClean="0">
                <a:effectLst/>
              </a:rPr>
              <a:t/>
            </a:r>
            <a:br>
              <a:rPr lang="en-US" sz="2800" cap="all" dirty="0" smtClean="0">
                <a:effectLst/>
              </a:rPr>
            </a:br>
            <a:r>
              <a:rPr lang="en-US" sz="2800" cap="all" dirty="0" smtClean="0">
                <a:effectLst/>
              </a:rPr>
              <a:t>PAGES</a:t>
            </a:r>
            <a:r>
              <a:rPr lang="en-US" cap="all" dirty="0">
                <a:effectLst/>
              </a:rPr>
              <a:t/>
            </a:r>
            <a:br>
              <a:rPr lang="en-US" cap="all" dirty="0">
                <a:effectLst/>
              </a:rPr>
            </a:br>
            <a:endParaRPr lang="en-US" dirty="0"/>
          </a:p>
        </p:txBody>
      </p:sp>
      <p:sp>
        <p:nvSpPr>
          <p:cNvPr id="3" name="Content Placeholder 2"/>
          <p:cNvSpPr>
            <a:spLocks noGrp="1"/>
          </p:cNvSpPr>
          <p:nvPr>
            <p:ph idx="1"/>
          </p:nvPr>
        </p:nvSpPr>
        <p:spPr>
          <a:xfrm>
            <a:off x="381000" y="530352"/>
            <a:ext cx="8305800" cy="4956048"/>
          </a:xfrm>
        </p:spPr>
        <p:txBody>
          <a:bodyPr>
            <a:normAutofit fontScale="25000" lnSpcReduction="20000"/>
          </a:bodyPr>
          <a:lstStyle/>
          <a:p>
            <a:pPr marL="0" indent="0">
              <a:buNone/>
            </a:pPr>
            <a:r>
              <a:rPr lang="en-US" sz="7200" dirty="0" smtClean="0"/>
              <a:t>1</a:t>
            </a:r>
            <a:r>
              <a:rPr lang="en-US" sz="7200" dirty="0" smtClean="0">
                <a:latin typeface="Arial Narrow" pitchFamily="34" charset="0"/>
              </a:rPr>
              <a:t>. </a:t>
            </a:r>
            <a:r>
              <a:rPr lang="en-US" sz="7200" dirty="0" smtClean="0">
                <a:latin typeface="Arial Narrow" pitchFamily="34" charset="0"/>
                <a:cs typeface="Aharoni" pitchFamily="2" charset="-79"/>
              </a:rPr>
              <a:t>The</a:t>
            </a:r>
            <a:r>
              <a:rPr lang="en-US" sz="7200" dirty="0">
                <a:latin typeface="Arial Narrow" pitchFamily="34" charset="0"/>
                <a:cs typeface="Aharoni" pitchFamily="2" charset="-79"/>
              </a:rPr>
              <a:t> </a:t>
            </a:r>
            <a:r>
              <a:rPr lang="en-US" sz="7200" b="1" dirty="0">
                <a:latin typeface="Arial Narrow" pitchFamily="34" charset="0"/>
                <a:cs typeface="Aharoni" pitchFamily="2" charset="-79"/>
              </a:rPr>
              <a:t>name</a:t>
            </a:r>
            <a:r>
              <a:rPr lang="en-US" sz="7200" dirty="0">
                <a:latin typeface="Arial Narrow" pitchFamily="34" charset="0"/>
                <a:cs typeface="Aharoni" pitchFamily="2" charset="-79"/>
              </a:rPr>
              <a:t> </a:t>
            </a:r>
            <a:r>
              <a:rPr lang="en-US" sz="7200" b="1" dirty="0">
                <a:latin typeface="Arial Narrow" pitchFamily="34" charset="0"/>
                <a:cs typeface="Aharoni" pitchFamily="2" charset="-79"/>
              </a:rPr>
              <a:t>of the photographer or person who created the image</a:t>
            </a:r>
            <a:r>
              <a:rPr lang="en-US" sz="7200" dirty="0">
                <a:latin typeface="Arial Narrow" pitchFamily="34" charset="0"/>
                <a:cs typeface="Aharoni" pitchFamily="2" charset="-79"/>
              </a:rPr>
              <a:t>, if known. </a:t>
            </a:r>
            <a:br>
              <a:rPr lang="en-US" sz="7200"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2.  The </a:t>
            </a:r>
            <a:r>
              <a:rPr lang="en-US" sz="7200" b="1" dirty="0">
                <a:latin typeface="Arial Narrow" pitchFamily="34" charset="0"/>
                <a:cs typeface="Aharoni" pitchFamily="2" charset="-79"/>
              </a:rPr>
              <a:t>Title (or caption</a:t>
            </a:r>
            <a:r>
              <a:rPr lang="en-US" sz="7200" dirty="0">
                <a:latin typeface="Arial Narrow" pitchFamily="34" charset="0"/>
                <a:cs typeface="Aharoni" pitchFamily="2" charset="-79"/>
              </a:rPr>
              <a:t>) of the image --</a:t>
            </a:r>
            <a:r>
              <a:rPr lang="en-US" sz="7200" u="sng" dirty="0">
                <a:latin typeface="Arial Narrow" pitchFamily="34" charset="0"/>
                <a:cs typeface="Aharoni" pitchFamily="2" charset="-79"/>
              </a:rPr>
              <a:t>Italicized</a:t>
            </a:r>
            <a:r>
              <a:rPr lang="en-US" sz="7200" dirty="0">
                <a:latin typeface="Arial Narrow" pitchFamily="34" charset="0"/>
                <a:cs typeface="Aharoni" pitchFamily="2" charset="-79"/>
              </a:rPr>
              <a:t>.  If you are using the caption and it's very long, you can just include the beginning words of it.  If no title or caption is given, give a short description of the work and do not italicize it.  Write Digital Image after the title/caption.*</a:t>
            </a:r>
            <a:br>
              <a:rPr lang="en-US" sz="7200"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3.  </a:t>
            </a:r>
            <a:r>
              <a:rPr lang="en-US" sz="7200" b="1" dirty="0">
                <a:latin typeface="Arial Narrow" pitchFamily="34" charset="0"/>
                <a:cs typeface="Aharoni" pitchFamily="2" charset="-79"/>
              </a:rPr>
              <a:t>Title of Website</a:t>
            </a:r>
            <a:r>
              <a:rPr lang="en-US" sz="7200" dirty="0">
                <a:latin typeface="Arial Narrow" pitchFamily="34" charset="0"/>
                <a:cs typeface="Aharoni" pitchFamily="2" charset="-79"/>
              </a:rPr>
              <a:t> - Website where the image was found.  </a:t>
            </a:r>
            <a:r>
              <a:rPr lang="en-US" sz="7200" u="sng" dirty="0">
                <a:latin typeface="Arial Narrow" pitchFamily="34" charset="0"/>
                <a:cs typeface="Aharoni" pitchFamily="2" charset="-79"/>
              </a:rPr>
              <a:t>Italicized.</a:t>
            </a: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4. The</a:t>
            </a:r>
            <a:r>
              <a:rPr lang="en-US" sz="7200" b="1" dirty="0">
                <a:latin typeface="Arial Narrow" pitchFamily="34" charset="0"/>
                <a:cs typeface="Aharoni" pitchFamily="2" charset="-79"/>
              </a:rPr>
              <a:t> publisher of the Websit</a:t>
            </a:r>
            <a:r>
              <a:rPr lang="en-US" sz="7200" dirty="0">
                <a:latin typeface="Arial Narrow" pitchFamily="34" charset="0"/>
                <a:cs typeface="Aharoni" pitchFamily="2" charset="-79"/>
              </a:rPr>
              <a:t>e - This is the </a:t>
            </a:r>
            <a:r>
              <a:rPr lang="en-US" sz="7200" u="sng" dirty="0">
                <a:latin typeface="Arial Narrow" pitchFamily="34" charset="0"/>
                <a:cs typeface="Aharoni" pitchFamily="2" charset="-79"/>
              </a:rPr>
              <a:t>name of the organization </a:t>
            </a:r>
            <a:r>
              <a:rPr lang="en-US" sz="7200" dirty="0">
                <a:latin typeface="Arial Narrow" pitchFamily="34" charset="0"/>
                <a:cs typeface="Aharoni" pitchFamily="2" charset="-79"/>
              </a:rPr>
              <a:t>responsible for the website, </a:t>
            </a:r>
            <a:r>
              <a:rPr lang="en-US" sz="7200" u="sng" dirty="0">
                <a:latin typeface="Arial Narrow" pitchFamily="34" charset="0"/>
                <a:cs typeface="Aharoni" pitchFamily="2" charset="-79"/>
              </a:rPr>
              <a:t>followed by a comma</a:t>
            </a:r>
            <a:r>
              <a:rPr lang="en-US" sz="7200" dirty="0">
                <a:latin typeface="Arial Narrow" pitchFamily="34" charset="0"/>
                <a:cs typeface="Aharoni" pitchFamily="2" charset="-79"/>
              </a:rPr>
              <a:t>.  (Publisher's name is usually at the bottom of the home webpage.)  </a:t>
            </a:r>
            <a:r>
              <a:rPr lang="en-US" sz="7200" u="sng" dirty="0">
                <a:latin typeface="Arial Narrow" pitchFamily="34" charset="0"/>
                <a:cs typeface="Aharoni" pitchFamily="2" charset="-79"/>
              </a:rPr>
              <a:t>If no publisher is given, use </a:t>
            </a:r>
            <a:r>
              <a:rPr lang="en-US" sz="7200" u="sng" dirty="0" err="1">
                <a:latin typeface="Arial Narrow" pitchFamily="34" charset="0"/>
                <a:cs typeface="Aharoni" pitchFamily="2" charset="-79"/>
              </a:rPr>
              <a:t>n.p</a:t>
            </a:r>
            <a:r>
              <a:rPr lang="en-US" sz="7200" u="sng" dirty="0">
                <a:latin typeface="Arial Narrow" pitchFamily="34" charset="0"/>
                <a:cs typeface="Aharoni" pitchFamily="2" charset="-79"/>
              </a:rPr>
              <a:t>. </a:t>
            </a:r>
            <a:r>
              <a:rPr lang="en-US" sz="7200" dirty="0">
                <a:latin typeface="Arial Narrow" pitchFamily="34" charset="0"/>
                <a:cs typeface="Aharoni" pitchFamily="2" charset="-79"/>
              </a:rPr>
              <a:t>("no publisher")</a:t>
            </a:r>
            <a:br>
              <a:rPr lang="en-US" sz="7200"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5. The </a:t>
            </a:r>
            <a:r>
              <a:rPr lang="en-US" sz="7200" b="1" dirty="0">
                <a:latin typeface="Arial Narrow" pitchFamily="34" charset="0"/>
                <a:cs typeface="Aharoni" pitchFamily="2" charset="-79"/>
              </a:rPr>
              <a:t>date</a:t>
            </a:r>
            <a:r>
              <a:rPr lang="en-US" sz="7200" dirty="0">
                <a:latin typeface="Arial Narrow" pitchFamily="34" charset="0"/>
                <a:cs typeface="Aharoni" pitchFamily="2" charset="-79"/>
              </a:rPr>
              <a:t> that the </a:t>
            </a:r>
            <a:r>
              <a:rPr lang="en-US" sz="7200" b="1" dirty="0">
                <a:latin typeface="Arial Narrow" pitchFamily="34" charset="0"/>
                <a:cs typeface="Aharoni" pitchFamily="2" charset="-79"/>
              </a:rPr>
              <a:t>source</a:t>
            </a:r>
            <a:r>
              <a:rPr lang="en-US" sz="7200" dirty="0">
                <a:latin typeface="Arial Narrow" pitchFamily="34" charset="0"/>
                <a:cs typeface="Aharoni" pitchFamily="2" charset="-79"/>
              </a:rPr>
              <a:t> was electronically published.--or  the last update or revision date, written in MLA format (</a:t>
            </a:r>
            <a:r>
              <a:rPr lang="en-US" sz="7200" u="sng" dirty="0">
                <a:latin typeface="Arial Narrow" pitchFamily="34" charset="0"/>
                <a:cs typeface="Aharoni" pitchFamily="2" charset="-79"/>
              </a:rPr>
              <a:t>day-month-year). </a:t>
            </a:r>
            <a:r>
              <a:rPr lang="en-US" sz="7200" dirty="0">
                <a:latin typeface="Arial Narrow" pitchFamily="34" charset="0"/>
                <a:cs typeface="Aharoni" pitchFamily="2" charset="-79"/>
              </a:rPr>
              <a:t> If </a:t>
            </a:r>
            <a:r>
              <a:rPr lang="en-US" sz="7200" u="sng" dirty="0">
                <a:latin typeface="Arial Narrow" pitchFamily="34" charset="0"/>
                <a:cs typeface="Aharoni" pitchFamily="2" charset="-79"/>
              </a:rPr>
              <a:t>no date is given, us </a:t>
            </a:r>
            <a:r>
              <a:rPr lang="en-US" sz="7200" u="sng" dirty="0" err="1">
                <a:latin typeface="Arial Narrow" pitchFamily="34" charset="0"/>
                <a:cs typeface="Aharoni" pitchFamily="2" charset="-79"/>
              </a:rPr>
              <a:t>n.d.</a:t>
            </a:r>
            <a:r>
              <a:rPr lang="en-US" sz="7200" u="sng" dirty="0">
                <a:latin typeface="Arial Narrow" pitchFamily="34" charset="0"/>
                <a:cs typeface="Aharoni" pitchFamily="2" charset="-79"/>
              </a:rPr>
              <a:t> ("no date").</a:t>
            </a:r>
            <a:br>
              <a:rPr lang="en-US" sz="7200" u="sng"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smtClean="0">
                <a:latin typeface="Arial Narrow" pitchFamily="34" charset="0"/>
                <a:cs typeface="Aharoni" pitchFamily="2" charset="-79"/>
              </a:rPr>
              <a:t>6. </a:t>
            </a:r>
            <a:r>
              <a:rPr lang="en-US" sz="7200" dirty="0">
                <a:latin typeface="Arial Narrow" pitchFamily="34" charset="0"/>
                <a:cs typeface="Aharoni" pitchFamily="2" charset="-79"/>
              </a:rPr>
              <a:t> </a:t>
            </a:r>
            <a:r>
              <a:rPr lang="en-US" sz="7200" b="1" dirty="0">
                <a:latin typeface="Arial Narrow" pitchFamily="34" charset="0"/>
                <a:cs typeface="Aharoni" pitchFamily="2" charset="-79"/>
              </a:rPr>
              <a:t>Date of access</a:t>
            </a:r>
            <a:r>
              <a:rPr lang="en-US" sz="7200" dirty="0">
                <a:latin typeface="Arial Narrow" pitchFamily="34" charset="0"/>
                <a:cs typeface="Aharoni" pitchFamily="2" charset="-79"/>
              </a:rPr>
              <a:t> written in MLA format (</a:t>
            </a:r>
            <a:r>
              <a:rPr lang="en-US" sz="7200" u="sng" dirty="0">
                <a:latin typeface="Arial Narrow" pitchFamily="34" charset="0"/>
                <a:cs typeface="Aharoni" pitchFamily="2" charset="-79"/>
              </a:rPr>
              <a:t>day-month-year)</a:t>
            </a:r>
            <a:r>
              <a:rPr lang="en-US" sz="7200" dirty="0">
                <a:latin typeface="Arial Narrow" pitchFamily="34" charset="0"/>
                <a:cs typeface="Aharoni" pitchFamily="2" charset="-79"/>
              </a:rPr>
              <a:t>.</a:t>
            </a:r>
            <a:br>
              <a:rPr lang="en-US" sz="7200" dirty="0">
                <a:latin typeface="Arial Narrow" pitchFamily="34" charset="0"/>
                <a:cs typeface="Aharoni" pitchFamily="2" charset="-79"/>
              </a:rPr>
            </a:br>
            <a:r>
              <a:rPr lang="en-US" sz="7200" dirty="0">
                <a:latin typeface="Arial Narrow" pitchFamily="34" charset="0"/>
                <a:cs typeface="Aharoni" pitchFamily="2" charset="-79"/>
              </a:rPr>
              <a:t/>
            </a:r>
            <a:br>
              <a:rPr lang="en-US" sz="7200" dirty="0">
                <a:latin typeface="Arial Narrow" pitchFamily="34" charset="0"/>
                <a:cs typeface="Aharoni" pitchFamily="2" charset="-79"/>
              </a:rPr>
            </a:br>
            <a:r>
              <a:rPr lang="en-US" sz="7200" dirty="0">
                <a:latin typeface="Arial Narrow" pitchFamily="34" charset="0"/>
                <a:cs typeface="Aharoni" pitchFamily="2" charset="-79"/>
              </a:rPr>
              <a:t>8.  </a:t>
            </a:r>
            <a:r>
              <a:rPr lang="en-US" sz="7200" b="1" dirty="0">
                <a:latin typeface="Arial Narrow" pitchFamily="34" charset="0"/>
                <a:cs typeface="Aharoni" pitchFamily="2" charset="-79"/>
              </a:rPr>
              <a:t>URL</a:t>
            </a:r>
            <a:r>
              <a:rPr lang="en-US" sz="7200" dirty="0">
                <a:latin typeface="Arial Narrow" pitchFamily="34" charset="0"/>
                <a:cs typeface="Aharoni" pitchFamily="2" charset="-79"/>
              </a:rPr>
              <a:t> (Uniform Resource Locator) - Write in angel brackets, with a period at the end.  To avoid long URLs use the URL for the main page of the website.</a:t>
            </a:r>
          </a:p>
        </p:txBody>
      </p:sp>
    </p:spTree>
    <p:extLst>
      <p:ext uri="{BB962C8B-B14F-4D97-AF65-F5344CB8AC3E}">
        <p14:creationId xmlns:p14="http://schemas.microsoft.com/office/powerpoint/2010/main" val="3279881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effectLst/>
              </a:rPr>
              <a:t>EXAMPLEs</a:t>
            </a:r>
            <a:r>
              <a:rPr lang="en-US" cap="all" dirty="0">
                <a:effectLst/>
              </a:rPr>
              <a:t/>
            </a:r>
            <a:br>
              <a:rPr lang="en-US" cap="all" dirty="0">
                <a:effectLst/>
              </a:rPr>
            </a:br>
            <a:endParaRPr lang="en-US" dirty="0"/>
          </a:p>
        </p:txBody>
      </p:sp>
      <p:sp>
        <p:nvSpPr>
          <p:cNvPr id="3" name="Content Placeholder 2"/>
          <p:cNvSpPr>
            <a:spLocks noGrp="1"/>
          </p:cNvSpPr>
          <p:nvPr>
            <p:ph idx="1"/>
          </p:nvPr>
        </p:nvSpPr>
        <p:spPr/>
        <p:txBody>
          <a:bodyPr>
            <a:normAutofit fontScale="55000" lnSpcReduction="20000"/>
          </a:bodyPr>
          <a:lstStyle/>
          <a:p>
            <a:r>
              <a:rPr lang="en-US" dirty="0"/>
              <a:t>An online photo where the </a:t>
            </a:r>
            <a:r>
              <a:rPr lang="en-US" u="sng" dirty="0"/>
              <a:t>photographer's name is unknown</a:t>
            </a:r>
            <a:r>
              <a:rPr lang="en-US" dirty="0"/>
              <a:t>.  The </a:t>
            </a:r>
            <a:r>
              <a:rPr lang="en-US" b="1" u="sng" dirty="0"/>
              <a:t>title</a:t>
            </a:r>
            <a:r>
              <a:rPr lang="en-US" dirty="0"/>
              <a:t> </a:t>
            </a:r>
            <a:r>
              <a:rPr lang="en-US" u="sng" dirty="0"/>
              <a:t>is taken from the caption</a:t>
            </a:r>
            <a:r>
              <a:rPr lang="en-US" dirty="0"/>
              <a:t>, so it is italicized.</a:t>
            </a:r>
            <a:br>
              <a:rPr lang="en-US" dirty="0"/>
            </a:br>
            <a:r>
              <a:rPr lang="en-US" dirty="0"/>
              <a:t/>
            </a:r>
            <a:br>
              <a:rPr lang="en-US" dirty="0"/>
            </a:br>
            <a:r>
              <a:rPr lang="en-US" dirty="0"/>
              <a:t/>
            </a:r>
            <a:br>
              <a:rPr lang="en-US" dirty="0"/>
            </a:br>
            <a:r>
              <a:rPr lang="en-US" dirty="0"/>
              <a:t/>
            </a:r>
            <a:br>
              <a:rPr lang="en-US" dirty="0"/>
            </a:br>
            <a:r>
              <a:rPr lang="en-US" i="1" dirty="0"/>
              <a:t>Galactic Collision</a:t>
            </a:r>
            <a:r>
              <a:rPr lang="en-US" dirty="0"/>
              <a:t>.  Digital image.  </a:t>
            </a:r>
            <a:r>
              <a:rPr lang="en-US" i="1" dirty="0"/>
              <a:t>It's the end of the Galaxy as </a:t>
            </a:r>
            <a:br>
              <a:rPr lang="en-US" i="1" dirty="0"/>
            </a:br>
            <a:r>
              <a:rPr lang="en-US" i="1" dirty="0"/>
              <a:t>        We Know It</a:t>
            </a:r>
            <a:r>
              <a:rPr lang="en-US" dirty="0"/>
              <a:t>.  UC San Diego, </a:t>
            </a:r>
            <a:r>
              <a:rPr lang="en-US" dirty="0" err="1"/>
              <a:t>n.d.</a:t>
            </a:r>
            <a:r>
              <a:rPr lang="en-US" dirty="0"/>
              <a:t>   Web  15 Dec 2012</a:t>
            </a:r>
            <a:br>
              <a:rPr lang="en-US" dirty="0"/>
            </a:br>
            <a:r>
              <a:rPr lang="en-US" dirty="0"/>
              <a:t>         </a:t>
            </a:r>
            <a:r>
              <a:rPr lang="en-US" dirty="0" smtClean="0"/>
              <a:t>&lt;</a:t>
            </a:r>
            <a:r>
              <a:rPr lang="en-US" dirty="0"/>
              <a:t>http://</a:t>
            </a:r>
            <a:r>
              <a:rPr lang="en-US" dirty="0" smtClean="0"/>
              <a:t>www.sdsc.edu/pub/envision/v16.1/hernquist.html</a:t>
            </a:r>
          </a:p>
          <a:p>
            <a:pPr marL="0" indent="0">
              <a:buNone/>
            </a:pPr>
            <a:endParaRPr lang="en-US" dirty="0"/>
          </a:p>
          <a:p>
            <a:pPr marL="0" indent="0">
              <a:buNone/>
            </a:pPr>
            <a:endParaRPr lang="en-US" dirty="0" smtClean="0"/>
          </a:p>
          <a:p>
            <a:r>
              <a:rPr lang="en-US" dirty="0"/>
              <a:t>An online photo when neither the </a:t>
            </a:r>
            <a:r>
              <a:rPr lang="en-US" b="1" u="sng" dirty="0"/>
              <a:t>title or caption is given</a:t>
            </a:r>
            <a:r>
              <a:rPr lang="en-US" dirty="0"/>
              <a:t>.  A short description, not in italics, is used instead.</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i="1" dirty="0"/>
              <a:t>Kailua Beach</a:t>
            </a:r>
            <a:r>
              <a:rPr lang="en-US" dirty="0"/>
              <a:t>.  Digital image.  </a:t>
            </a:r>
            <a:r>
              <a:rPr lang="en-US" i="1" dirty="0"/>
              <a:t>Auntie Barbara's Vacation Rentals,</a:t>
            </a:r>
            <a:br>
              <a:rPr lang="en-US" i="1" dirty="0"/>
            </a:br>
            <a:r>
              <a:rPr lang="en-US" i="1" dirty="0"/>
              <a:t>        </a:t>
            </a:r>
            <a:r>
              <a:rPr lang="en-US" i="1" dirty="0" err="1"/>
              <a:t>Kailus</a:t>
            </a:r>
            <a:r>
              <a:rPr lang="en-US" i="1" dirty="0"/>
              <a:t> Oahu</a:t>
            </a:r>
            <a:r>
              <a:rPr lang="en-US" dirty="0"/>
              <a:t>.  Auntie Barbara's Vacation Rentals, </a:t>
            </a:r>
            <a:r>
              <a:rPr lang="en-US" dirty="0" err="1"/>
              <a:t>n.d.</a:t>
            </a:r>
            <a:r>
              <a:rPr lang="en-US" dirty="0"/>
              <a:t>  Web </a:t>
            </a:r>
            <a:br>
              <a:rPr lang="en-US" dirty="0"/>
            </a:br>
            <a:r>
              <a:rPr lang="en-US" dirty="0"/>
              <a:t>         </a:t>
            </a:r>
            <a:r>
              <a:rPr lang="en-US" dirty="0" smtClean="0"/>
              <a:t>7 </a:t>
            </a:r>
            <a:r>
              <a:rPr lang="en-US" dirty="0"/>
              <a:t>Jan 2011   &lt;http://www.hawaiibjvacations.com&gt;</a:t>
            </a:r>
          </a:p>
        </p:txBody>
      </p:sp>
    </p:spTree>
    <p:extLst>
      <p:ext uri="{BB962C8B-B14F-4D97-AF65-F5344CB8AC3E}">
        <p14:creationId xmlns:p14="http://schemas.microsoft.com/office/powerpoint/2010/main" val="5317332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effectLst/>
              </a:rPr>
              <a:t>How To Get The Information For an </a:t>
            </a:r>
            <a:r>
              <a:rPr lang="en-US" u="sng" dirty="0">
                <a:effectLst/>
              </a:rPr>
              <a:t>Image</a:t>
            </a:r>
            <a:r>
              <a:rPr lang="en-US" b="0" dirty="0">
                <a:effectLst/>
              </a:rPr>
              <a:t> Found on </a:t>
            </a:r>
            <a:r>
              <a:rPr lang="en-US" u="sng" dirty="0">
                <a:effectLst/>
              </a:rPr>
              <a:t>Google Images</a:t>
            </a:r>
            <a:endParaRPr lang="en-US" u="sng"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1. </a:t>
            </a:r>
            <a:r>
              <a:rPr lang="en-US" u="sng" dirty="0" smtClean="0"/>
              <a:t>Click on the image</a:t>
            </a:r>
            <a:r>
              <a:rPr lang="en-US" dirty="0"/>
              <a:t/>
            </a:r>
            <a:br>
              <a:rPr lang="en-US" dirty="0"/>
            </a:br>
            <a:r>
              <a:rPr lang="en-US" dirty="0"/>
              <a:t/>
            </a:r>
            <a:br>
              <a:rPr lang="en-US" dirty="0"/>
            </a:br>
            <a:r>
              <a:rPr lang="en-US" dirty="0"/>
              <a:t>2.   </a:t>
            </a:r>
            <a:r>
              <a:rPr lang="en-US" dirty="0" smtClean="0"/>
              <a:t>A </a:t>
            </a:r>
            <a:r>
              <a:rPr lang="en-US" dirty="0"/>
              <a:t>new window will open.  The image will appear with a column next to it.  At the top of the </a:t>
            </a:r>
            <a:r>
              <a:rPr lang="en-US" u="sng" dirty="0"/>
              <a:t>column is a link titled "Website for this Image". </a:t>
            </a:r>
            <a:r>
              <a:rPr lang="en-US" dirty="0"/>
              <a:t/>
            </a:r>
            <a:br>
              <a:rPr lang="en-US" dirty="0"/>
            </a:br>
            <a:r>
              <a:rPr lang="en-US" dirty="0"/>
              <a:t/>
            </a:r>
            <a:br>
              <a:rPr lang="en-US" dirty="0"/>
            </a:br>
            <a:r>
              <a:rPr lang="en-US" dirty="0"/>
              <a:t>3.  Click on that link and it will </a:t>
            </a:r>
            <a:r>
              <a:rPr lang="en-US" u="sng" dirty="0"/>
              <a:t>take you to the website of that image. </a:t>
            </a:r>
            <a:r>
              <a:rPr lang="en-US" dirty="0"/>
              <a:t/>
            </a:r>
            <a:br>
              <a:rPr lang="en-US" dirty="0"/>
            </a:br>
            <a:r>
              <a:rPr lang="en-US" dirty="0"/>
              <a:t/>
            </a:r>
            <a:br>
              <a:rPr lang="en-US" dirty="0"/>
            </a:br>
            <a:r>
              <a:rPr lang="en-US" dirty="0"/>
              <a:t>4.   Once you are on that website, </a:t>
            </a:r>
            <a:r>
              <a:rPr lang="en-US" u="sng" dirty="0"/>
              <a:t>follow the directions </a:t>
            </a:r>
            <a:r>
              <a:rPr lang="en-US" dirty="0"/>
              <a:t>above for finding information about an image on a website.</a:t>
            </a:r>
            <a:br>
              <a:rPr lang="en-US" dirty="0"/>
            </a:br>
            <a:r>
              <a:rPr lang="en-US" dirty="0"/>
              <a:t/>
            </a:r>
            <a:br>
              <a:rPr lang="en-US" dirty="0"/>
            </a:br>
            <a:endParaRPr lang="en-US" dirty="0"/>
          </a:p>
        </p:txBody>
      </p:sp>
    </p:spTree>
    <p:extLst>
      <p:ext uri="{BB962C8B-B14F-4D97-AF65-F5344CB8AC3E}">
        <p14:creationId xmlns:p14="http://schemas.microsoft.com/office/powerpoint/2010/main" val="110338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Film on DVD/Video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Name of producer or director. Year of publication. Title (italic). City: Production House.</a:t>
            </a:r>
          </a:p>
          <a:p>
            <a:pPr marL="0" indent="0">
              <a:buNone/>
            </a:pPr>
            <a:endParaRPr lang="en-US" dirty="0"/>
          </a:p>
          <a:p>
            <a:pPr marL="0" indent="0">
              <a:buNone/>
            </a:pPr>
            <a:endParaRPr lang="en-US" dirty="0" smtClean="0"/>
          </a:p>
          <a:p>
            <a:pPr marL="0" indent="0">
              <a:buNone/>
            </a:pPr>
            <a:r>
              <a:rPr lang="en-US" dirty="0" smtClean="0"/>
              <a:t>Rivera</a:t>
            </a:r>
            <a:r>
              <a:rPr lang="en-US" dirty="0"/>
              <a:t>, J. (Producer), &amp; </a:t>
            </a:r>
            <a:r>
              <a:rPr lang="en-US" dirty="0" err="1"/>
              <a:t>Docter</a:t>
            </a:r>
            <a:r>
              <a:rPr lang="en-US" dirty="0"/>
              <a:t>, P. </a:t>
            </a:r>
            <a:r>
              <a:rPr lang="en-US" dirty="0" smtClean="0"/>
              <a:t>	(</a:t>
            </a:r>
            <a:r>
              <a:rPr lang="en-US" dirty="0"/>
              <a:t>Director). (2002). </a:t>
            </a:r>
            <a:r>
              <a:rPr lang="en-US" i="1" dirty="0"/>
              <a:t>Monsters </a:t>
            </a:r>
            <a:r>
              <a:rPr lang="en-US" i="1" dirty="0" smtClean="0"/>
              <a:t>	Inc</a:t>
            </a:r>
            <a:r>
              <a:rPr lang="en-US" i="1" dirty="0"/>
              <a:t>.</a:t>
            </a:r>
            <a:r>
              <a:rPr lang="en-US" dirty="0"/>
              <a:t> [</a:t>
            </a:r>
            <a:r>
              <a:rPr lang="en-US" dirty="0" smtClean="0"/>
              <a:t>Motion Picture</a:t>
            </a:r>
            <a:r>
              <a:rPr lang="en-US" dirty="0"/>
              <a:t>]. California, CA: </a:t>
            </a:r>
            <a:r>
              <a:rPr lang="en-US" dirty="0" smtClean="0"/>
              <a:t>	Buena</a:t>
            </a:r>
            <a:r>
              <a:rPr lang="en-US" dirty="0"/>
              <a:t> Vista Home Entertainment</a:t>
            </a:r>
            <a:r>
              <a:rPr lang="en-US" dirty="0" smtClean="0"/>
              <a:t>.</a:t>
            </a:r>
          </a:p>
          <a:p>
            <a:pPr marL="0" indent="0">
              <a:buNone/>
            </a:pPr>
            <a:endParaRPr lang="en-US" dirty="0"/>
          </a:p>
          <a:p>
            <a:r>
              <a:rPr lang="en-US" b="1" dirty="0"/>
              <a:t>In text citation </a:t>
            </a:r>
            <a:r>
              <a:rPr lang="en-US" dirty="0"/>
              <a:t>(Rivera &amp; </a:t>
            </a:r>
            <a:r>
              <a:rPr lang="en-US" dirty="0" err="1"/>
              <a:t>Docter</a:t>
            </a:r>
            <a:r>
              <a:rPr lang="en-US" dirty="0"/>
              <a:t>, 2002)</a:t>
            </a:r>
          </a:p>
        </p:txBody>
      </p:sp>
    </p:spTree>
    <p:extLst>
      <p:ext uri="{BB962C8B-B14F-4D97-AF65-F5344CB8AC3E}">
        <p14:creationId xmlns:p14="http://schemas.microsoft.com/office/powerpoint/2010/main" val="3335947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Online Video clip (e.g. YouTube)</a:t>
            </a:r>
            <a:endParaRPr lang="en-US" dirty="0"/>
          </a:p>
        </p:txBody>
      </p:sp>
      <p:sp>
        <p:nvSpPr>
          <p:cNvPr id="3" name="Content Placeholder 2"/>
          <p:cNvSpPr>
            <a:spLocks noGrp="1"/>
          </p:cNvSpPr>
          <p:nvPr>
            <p:ph idx="1"/>
          </p:nvPr>
        </p:nvSpPr>
        <p:spPr>
          <a:xfrm>
            <a:off x="533400" y="530352"/>
            <a:ext cx="8153400" cy="4956048"/>
          </a:xfrm>
        </p:spPr>
        <p:txBody>
          <a:bodyPr>
            <a:normAutofit fontScale="47500" lnSpcReduction="20000"/>
          </a:bodyPr>
          <a:lstStyle/>
          <a:p>
            <a:pPr marL="0" indent="0">
              <a:buNone/>
            </a:pPr>
            <a:r>
              <a:rPr lang="en-US" sz="2900" dirty="0"/>
              <a:t>A video taken from a website such as YouTube </a:t>
            </a:r>
            <a:r>
              <a:rPr lang="en-US" sz="3800" b="1" u="sng" dirty="0"/>
              <a:t>should be referenced as a webpage</a:t>
            </a:r>
            <a:r>
              <a:rPr lang="en-US" sz="2900" dirty="0"/>
              <a:t>.</a:t>
            </a:r>
          </a:p>
          <a:p>
            <a:pPr marL="0" indent="0">
              <a:buNone/>
            </a:pPr>
            <a:endParaRPr lang="en-US" sz="2900" dirty="0"/>
          </a:p>
          <a:p>
            <a:pPr marL="0" indent="0">
              <a:buNone/>
            </a:pPr>
            <a:r>
              <a:rPr lang="en-US" sz="2900" dirty="0" err="1" smtClean="0"/>
              <a:t>Geisler</a:t>
            </a:r>
            <a:r>
              <a:rPr lang="en-US" sz="2900" dirty="0"/>
              <a:t>, R. (Producer), &amp; </a:t>
            </a:r>
            <a:r>
              <a:rPr lang="en-US" sz="2900" dirty="0" err="1"/>
              <a:t>Malick</a:t>
            </a:r>
            <a:r>
              <a:rPr lang="en-US" sz="2900" dirty="0"/>
              <a:t>, T. (Director). (1998). </a:t>
            </a:r>
            <a:r>
              <a:rPr lang="en-US" sz="2900" i="1" dirty="0"/>
              <a:t>The thin red line.</a:t>
            </a:r>
            <a:r>
              <a:rPr lang="en-US" sz="2900" dirty="0"/>
              <a:t> [Video].</a:t>
            </a:r>
          </a:p>
          <a:p>
            <a:pPr marL="0" indent="0">
              <a:buNone/>
            </a:pPr>
            <a:r>
              <a:rPr lang="en-US" sz="2900" dirty="0" smtClean="0"/>
              <a:t>	California</a:t>
            </a:r>
            <a:r>
              <a:rPr lang="en-US" sz="2900" dirty="0"/>
              <a:t>, CA: 20th Century Fox Home Entertainment. Retrieved from</a:t>
            </a:r>
          </a:p>
          <a:p>
            <a:pPr marL="0" indent="0">
              <a:buNone/>
            </a:pPr>
            <a:r>
              <a:rPr lang="en-US" sz="2900" dirty="0" smtClean="0"/>
              <a:t>	</a:t>
            </a:r>
            <a:r>
              <a:rPr lang="en-US" sz="2900" dirty="0" smtClean="0">
                <a:hlinkClick r:id="rId2"/>
              </a:rPr>
              <a:t>http</a:t>
            </a:r>
            <a:r>
              <a:rPr lang="en-US" sz="2900" dirty="0">
                <a:hlinkClick r:id="rId2"/>
              </a:rPr>
              <a:t>://</a:t>
            </a:r>
            <a:r>
              <a:rPr lang="en-US" sz="2900" dirty="0" smtClean="0">
                <a:hlinkClick r:id="rId2"/>
              </a:rPr>
              <a:t>www.youtube.com/watch?v=LCmlOhsIwBk</a:t>
            </a:r>
            <a:r>
              <a:rPr lang="en-US" sz="2900" dirty="0" smtClean="0"/>
              <a:t>, Feb 12, 2015.</a:t>
            </a:r>
            <a:endParaRPr lang="en-US" sz="2900" dirty="0"/>
          </a:p>
          <a:p>
            <a:endParaRPr lang="en-US" sz="2900" b="1" dirty="0" smtClean="0"/>
          </a:p>
          <a:p>
            <a:r>
              <a:rPr lang="en-US" sz="2900" b="1" dirty="0" smtClean="0"/>
              <a:t>In </a:t>
            </a:r>
            <a:r>
              <a:rPr lang="en-US" sz="2900" b="1" dirty="0"/>
              <a:t>text citation</a:t>
            </a:r>
            <a:r>
              <a:rPr lang="en-US" sz="2900" dirty="0"/>
              <a:t>  (</a:t>
            </a:r>
            <a:r>
              <a:rPr lang="en-US" sz="2900" dirty="0" err="1"/>
              <a:t>Geisler</a:t>
            </a:r>
            <a:r>
              <a:rPr lang="en-US" sz="2900" dirty="0"/>
              <a:t> &amp; </a:t>
            </a:r>
            <a:r>
              <a:rPr lang="en-US" sz="2900" dirty="0" err="1"/>
              <a:t>Malick</a:t>
            </a:r>
            <a:r>
              <a:rPr lang="en-US" sz="2900" dirty="0"/>
              <a:t>, 1998)</a:t>
            </a:r>
          </a:p>
          <a:p>
            <a:pPr marL="0" indent="0">
              <a:buNone/>
            </a:pPr>
            <a:r>
              <a:rPr lang="en-US" sz="2900" dirty="0"/>
              <a:t> </a:t>
            </a:r>
          </a:p>
          <a:p>
            <a:pPr marL="0" indent="0">
              <a:buNone/>
            </a:pPr>
            <a:r>
              <a:rPr lang="en-US" sz="2900" dirty="0"/>
              <a:t>Sandberg, S. (2010, December 21). Why we have too few women leaders [Video</a:t>
            </a:r>
            <a:r>
              <a:rPr lang="en-US" sz="2900" dirty="0" smtClean="0"/>
              <a:t>]. 	Retrieved 	from</a:t>
            </a:r>
            <a:r>
              <a:rPr lang="en-US" sz="2900" dirty="0"/>
              <a:t> http://</a:t>
            </a:r>
            <a:r>
              <a:rPr lang="en-US" sz="2900" dirty="0" smtClean="0"/>
              <a:t>www.ted.com/talks/sheryl_sandberg_why_we_have_too 	_few_women_leaders.html, </a:t>
            </a:r>
            <a:r>
              <a:rPr lang="en-US" sz="2900" dirty="0"/>
              <a:t>Feb 12, 2015.</a:t>
            </a:r>
          </a:p>
          <a:p>
            <a:pPr marL="0" indent="0">
              <a:buNone/>
            </a:pPr>
            <a:endParaRPr lang="en-US" sz="2900" dirty="0"/>
          </a:p>
          <a:p>
            <a:r>
              <a:rPr lang="en-US" sz="2900" b="1" dirty="0"/>
              <a:t>In text citation </a:t>
            </a:r>
            <a:r>
              <a:rPr lang="en-US" sz="2900" dirty="0"/>
              <a:t>(Sandberg, 2010)</a:t>
            </a:r>
          </a:p>
          <a:p>
            <a:pPr marL="0" indent="0">
              <a:buNone/>
            </a:pPr>
            <a:endParaRPr lang="en-US" sz="2900" dirty="0"/>
          </a:p>
          <a:p>
            <a:pPr marL="0" indent="0">
              <a:buNone/>
            </a:pPr>
            <a:endParaRPr lang="en-US" sz="2900" dirty="0"/>
          </a:p>
          <a:p>
            <a:pPr marL="0" indent="0">
              <a:buNone/>
            </a:pPr>
            <a:r>
              <a:rPr lang="en-US" sz="2900" dirty="0" err="1"/>
              <a:t>Leelefever</a:t>
            </a:r>
            <a:r>
              <a:rPr lang="en-US" sz="2900" dirty="0"/>
              <a:t>. (2007, May 29). Talking in plain English [Video]. Retrieved from</a:t>
            </a:r>
          </a:p>
          <a:p>
            <a:pPr marL="0" indent="0">
              <a:buNone/>
            </a:pPr>
            <a:r>
              <a:rPr lang="en-US" sz="2900" dirty="0" smtClean="0"/>
              <a:t>	 </a:t>
            </a:r>
            <a:r>
              <a:rPr lang="en-US" sz="2900" dirty="0">
                <a:hlinkClick r:id="rId3"/>
              </a:rPr>
              <a:t>http://www.youtube.com/watch?v=-</a:t>
            </a:r>
            <a:r>
              <a:rPr lang="en-US" sz="2900" dirty="0" smtClean="0">
                <a:hlinkClick r:id="rId3"/>
              </a:rPr>
              <a:t>dnL00TdmLY</a:t>
            </a:r>
            <a:r>
              <a:rPr lang="en-US" sz="2900" dirty="0"/>
              <a:t>, Feb 12, 2015.</a:t>
            </a:r>
          </a:p>
          <a:p>
            <a:pPr marL="0" indent="0">
              <a:buNone/>
            </a:pPr>
            <a:endParaRPr lang="en-US" sz="2900" dirty="0"/>
          </a:p>
          <a:p>
            <a:pPr marL="0" indent="0">
              <a:buNone/>
            </a:pPr>
            <a:r>
              <a:rPr lang="en-US" sz="2900" dirty="0"/>
              <a:t> </a:t>
            </a:r>
          </a:p>
          <a:p>
            <a:r>
              <a:rPr lang="en-US" sz="2900" b="1" dirty="0"/>
              <a:t>In text citation </a:t>
            </a:r>
            <a:r>
              <a:rPr lang="en-US" sz="2900" dirty="0"/>
              <a:t>(</a:t>
            </a:r>
            <a:r>
              <a:rPr lang="en-US" sz="2900" dirty="0" err="1"/>
              <a:t>Leeleferver</a:t>
            </a:r>
            <a:r>
              <a:rPr lang="en-US" sz="2900" dirty="0"/>
              <a:t>, 2007) </a:t>
            </a:r>
          </a:p>
          <a:p>
            <a:endParaRPr lang="en-US" dirty="0"/>
          </a:p>
        </p:txBody>
      </p:sp>
    </p:spTree>
    <p:extLst>
      <p:ext uri="{BB962C8B-B14F-4D97-AF65-F5344CB8AC3E}">
        <p14:creationId xmlns:p14="http://schemas.microsoft.com/office/powerpoint/2010/main" val="6251268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CD-ROM</a:t>
            </a:r>
            <a:endParaRPr lang="en-US" dirty="0"/>
          </a:p>
        </p:txBody>
      </p:sp>
      <p:sp>
        <p:nvSpPr>
          <p:cNvPr id="3" name="Content Placeholder 2"/>
          <p:cNvSpPr>
            <a:spLocks noGrp="1"/>
          </p:cNvSpPr>
          <p:nvPr>
            <p:ph idx="1"/>
          </p:nvPr>
        </p:nvSpPr>
        <p:spPr/>
        <p:txBody>
          <a:bodyPr/>
          <a:lstStyle/>
          <a:p>
            <a:pPr marL="0" indent="0">
              <a:buNone/>
            </a:pPr>
            <a:r>
              <a:rPr lang="en-US" dirty="0"/>
              <a:t>"Article title." </a:t>
            </a:r>
            <a:r>
              <a:rPr lang="en-US" u="sng" dirty="0"/>
              <a:t>CD-ROM title</a:t>
            </a:r>
            <a:r>
              <a:rPr lang="en-US" dirty="0"/>
              <a:t>. CD-ROM. Copyright date</a:t>
            </a:r>
            <a:r>
              <a:rPr lang="en-US" dirty="0" smtClean="0"/>
              <a:t>.</a:t>
            </a:r>
          </a:p>
          <a:p>
            <a:pPr marL="0" indent="0">
              <a:buNone/>
            </a:pPr>
            <a:endParaRPr lang="en-US" dirty="0"/>
          </a:p>
          <a:p>
            <a:r>
              <a:rPr lang="en-US" b="1" dirty="0"/>
              <a:t>example:</a:t>
            </a:r>
            <a:endParaRPr lang="en-US" dirty="0"/>
          </a:p>
          <a:p>
            <a:pPr marL="0" indent="0">
              <a:buNone/>
            </a:pPr>
            <a:r>
              <a:rPr lang="en-US" dirty="0"/>
              <a:t>"Titanic Disaster." </a:t>
            </a:r>
            <a:r>
              <a:rPr lang="en-US" u="sng" dirty="0"/>
              <a:t>Encarta 99 Encyclopedia</a:t>
            </a:r>
            <a:r>
              <a:rPr lang="en-US" dirty="0"/>
              <a:t>. CD-ROM. 1999.</a:t>
            </a:r>
          </a:p>
          <a:p>
            <a:pPr marL="0" indent="0">
              <a:buNone/>
            </a:pPr>
            <a:endParaRPr lang="en-US" dirty="0" smtClean="0"/>
          </a:p>
          <a:p>
            <a:pPr marL="0" indent="0">
              <a:buNone/>
            </a:pPr>
            <a:r>
              <a:rPr lang="en-US" dirty="0" smtClean="0"/>
              <a:t>In text citation (“Titanic Disaster”, 1999)</a:t>
            </a:r>
            <a:endParaRPr lang="en-US" dirty="0"/>
          </a:p>
        </p:txBody>
      </p:sp>
    </p:spTree>
    <p:extLst>
      <p:ext uri="{BB962C8B-B14F-4D97-AF65-F5344CB8AC3E}">
        <p14:creationId xmlns:p14="http://schemas.microsoft.com/office/powerpoint/2010/main" val="37785109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marL="0" indent="0">
              <a:buNone/>
            </a:pPr>
            <a:endParaRPr lang="en-US" b="1" dirty="0" smtClean="0"/>
          </a:p>
          <a:p>
            <a:pPr marL="0" indent="0">
              <a:buNone/>
            </a:pPr>
            <a:r>
              <a:rPr lang="en-US" b="1" dirty="0" smtClean="0">
                <a:solidFill>
                  <a:schemeClr val="accent1"/>
                </a:solidFill>
              </a:rPr>
              <a:t>FOR </a:t>
            </a:r>
            <a:r>
              <a:rPr lang="en-US" b="1">
                <a:solidFill>
                  <a:schemeClr val="accent1"/>
                </a:solidFill>
              </a:rPr>
              <a:t>AN </a:t>
            </a:r>
            <a:r>
              <a:rPr lang="en-US" b="1" smtClean="0">
                <a:solidFill>
                  <a:schemeClr val="accent1"/>
                </a:solidFill>
              </a:rPr>
              <a:t>INTERVIEW/A   GUEST </a:t>
            </a:r>
            <a:r>
              <a:rPr lang="en-US" b="1" dirty="0" smtClean="0">
                <a:solidFill>
                  <a:schemeClr val="accent1"/>
                </a:solidFill>
              </a:rPr>
              <a:t>SPEAKER:</a:t>
            </a:r>
            <a:r>
              <a:rPr lang="en-US" b="1" dirty="0">
                <a:solidFill>
                  <a:schemeClr val="accent1"/>
                </a:solidFill>
              </a:rPr>
              <a:t> </a:t>
            </a:r>
            <a:endParaRPr lang="en-US" b="1" dirty="0" smtClean="0">
              <a:solidFill>
                <a:schemeClr val="accent1"/>
              </a:solidFill>
            </a:endParaRPr>
          </a:p>
          <a:p>
            <a:endParaRPr lang="en-US" b="1" dirty="0"/>
          </a:p>
          <a:p>
            <a:pPr indent="0">
              <a:buNone/>
            </a:pPr>
            <a:endParaRPr lang="en-US" dirty="0"/>
          </a:p>
          <a:p>
            <a:pPr marL="0" indent="0">
              <a:buNone/>
            </a:pPr>
            <a:r>
              <a:rPr lang="en-US" dirty="0"/>
              <a:t>Name of person interviewed (last name first). Kind of interview. Date.</a:t>
            </a:r>
          </a:p>
          <a:p>
            <a:r>
              <a:rPr lang="en-US" b="1" dirty="0"/>
              <a:t>example:</a:t>
            </a:r>
            <a:endParaRPr lang="en-US" dirty="0"/>
          </a:p>
          <a:p>
            <a:pPr marL="0" indent="0">
              <a:buNone/>
            </a:pPr>
            <a:r>
              <a:rPr lang="en-US" dirty="0"/>
              <a:t>Watson, Cosmo. Personal interview. July 29, 2003.</a:t>
            </a:r>
          </a:p>
        </p:txBody>
      </p:sp>
    </p:spTree>
    <p:extLst>
      <p:ext uri="{BB962C8B-B14F-4D97-AF65-F5344CB8AC3E}">
        <p14:creationId xmlns:p14="http://schemas.microsoft.com/office/powerpoint/2010/main" val="22175317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INTERVIEW/Guess Speaker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PUBLISHED INTERVIEW FROM PUBLICATION: </a:t>
            </a:r>
            <a:r>
              <a:rPr lang="en-US" b="1" dirty="0"/>
              <a:t>Last Name</a:t>
            </a:r>
            <a:r>
              <a:rPr lang="en-US" dirty="0"/>
              <a:t>, </a:t>
            </a:r>
            <a:r>
              <a:rPr lang="en-US" b="1" dirty="0"/>
              <a:t>First Name</a:t>
            </a:r>
            <a:r>
              <a:rPr lang="en-US" dirty="0"/>
              <a:t>. Interview with </a:t>
            </a:r>
            <a:r>
              <a:rPr lang="en-US" b="1" dirty="0"/>
              <a:t>First Name Last Name</a:t>
            </a:r>
            <a:r>
              <a:rPr lang="en-US" dirty="0"/>
              <a:t>. </a:t>
            </a:r>
            <a:r>
              <a:rPr lang="en-US" b="1" i="1" dirty="0"/>
              <a:t>Publication Title</a:t>
            </a:r>
            <a:r>
              <a:rPr lang="en-US" dirty="0"/>
              <a:t>. </a:t>
            </a:r>
            <a:r>
              <a:rPr lang="en-US" b="1" dirty="0"/>
              <a:t>Publication Information</a:t>
            </a:r>
            <a:r>
              <a:rPr lang="en-US" dirty="0" smtClean="0"/>
              <a:t>.</a:t>
            </a:r>
          </a:p>
          <a:p>
            <a:pPr marL="0" indent="0">
              <a:buNone/>
            </a:pPr>
            <a:endParaRPr lang="en-US" dirty="0"/>
          </a:p>
          <a:p>
            <a:r>
              <a:rPr lang="en-US" dirty="0"/>
              <a:t>PUBLISHED INTERVIEW FROM RADIO/TV PROGRAM: </a:t>
            </a:r>
            <a:r>
              <a:rPr lang="en-US" b="1" dirty="0"/>
              <a:t>Last Name</a:t>
            </a:r>
            <a:r>
              <a:rPr lang="en-US" dirty="0"/>
              <a:t>, </a:t>
            </a:r>
            <a:r>
              <a:rPr lang="en-US" b="1" dirty="0"/>
              <a:t>First Name</a:t>
            </a:r>
            <a:r>
              <a:rPr lang="en-US" dirty="0"/>
              <a:t>. Interview with </a:t>
            </a:r>
            <a:r>
              <a:rPr lang="en-US" b="1" dirty="0"/>
              <a:t>First Name Last Name</a:t>
            </a:r>
            <a:r>
              <a:rPr lang="en-US" dirty="0"/>
              <a:t>. </a:t>
            </a:r>
            <a:r>
              <a:rPr lang="en-US" b="1" i="1" dirty="0"/>
              <a:t>Program Title</a:t>
            </a:r>
            <a:r>
              <a:rPr lang="en-US" dirty="0"/>
              <a:t>. </a:t>
            </a:r>
            <a:r>
              <a:rPr lang="en-US" b="1" dirty="0" err="1"/>
              <a:t>Network</a:t>
            </a:r>
            <a:r>
              <a:rPr lang="en-US" dirty="0" err="1"/>
              <a:t>,</a:t>
            </a:r>
            <a:r>
              <a:rPr lang="en-US" b="1" dirty="0" err="1"/>
              <a:t>Call</a:t>
            </a:r>
            <a:r>
              <a:rPr lang="en-US" b="1" dirty="0"/>
              <a:t> letters</a:t>
            </a:r>
            <a:r>
              <a:rPr lang="en-US" dirty="0"/>
              <a:t>, </a:t>
            </a:r>
            <a:r>
              <a:rPr lang="en-US" b="1" dirty="0"/>
              <a:t>Date Interviewed</a:t>
            </a:r>
            <a:r>
              <a:rPr lang="en-US" dirty="0" smtClean="0"/>
              <a:t>.</a:t>
            </a:r>
          </a:p>
          <a:p>
            <a:pPr marL="0" indent="0">
              <a:buNone/>
            </a:pPr>
            <a:endParaRPr lang="en-US" dirty="0"/>
          </a:p>
          <a:p>
            <a:r>
              <a:rPr lang="en-US" dirty="0"/>
              <a:t>UNPUBLISHED INTERVIEW: </a:t>
            </a:r>
            <a:r>
              <a:rPr lang="en-US" b="1" dirty="0"/>
              <a:t>Last Name</a:t>
            </a:r>
            <a:r>
              <a:rPr lang="en-US" dirty="0"/>
              <a:t>, </a:t>
            </a:r>
            <a:r>
              <a:rPr lang="en-US" b="1" dirty="0"/>
              <a:t>First Name</a:t>
            </a:r>
            <a:r>
              <a:rPr lang="en-US" dirty="0"/>
              <a:t>. Interview by </a:t>
            </a:r>
            <a:r>
              <a:rPr lang="en-US" b="1" dirty="0"/>
              <a:t>First Name Last Name</a:t>
            </a:r>
            <a:r>
              <a:rPr lang="en-US" dirty="0"/>
              <a:t>. </a:t>
            </a:r>
            <a:r>
              <a:rPr lang="en-US" b="1" dirty="0"/>
              <a:t>Interview Type</a:t>
            </a:r>
            <a:r>
              <a:rPr lang="en-US" dirty="0"/>
              <a:t>. </a:t>
            </a:r>
            <a:r>
              <a:rPr lang="en-US" b="1" dirty="0"/>
              <a:t>Location</a:t>
            </a:r>
            <a:r>
              <a:rPr lang="en-US" dirty="0"/>
              <a:t>, </a:t>
            </a:r>
            <a:r>
              <a:rPr lang="en-US" b="1" dirty="0"/>
              <a:t>Date Interviewed</a:t>
            </a:r>
            <a:r>
              <a:rPr lang="en-US" dirty="0"/>
              <a:t>.</a:t>
            </a:r>
          </a:p>
          <a:p>
            <a:endParaRPr lang="en-US" dirty="0"/>
          </a:p>
        </p:txBody>
      </p:sp>
    </p:spTree>
    <p:extLst>
      <p:ext uri="{BB962C8B-B14F-4D97-AF65-F5344CB8AC3E}">
        <p14:creationId xmlns:p14="http://schemas.microsoft.com/office/powerpoint/2010/main" val="2660209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0"/>
            <a:ext cx="8183880" cy="1051560"/>
          </a:xfrm>
        </p:spPr>
        <p:txBody>
          <a:bodyPr/>
          <a:lstStyle/>
          <a:p>
            <a:r>
              <a:rPr lang="en-US" dirty="0" smtClean="0"/>
              <a:t>How to Paraphrase</a:t>
            </a:r>
            <a:endParaRPr lang="en-US" dirty="0"/>
          </a:p>
        </p:txBody>
      </p:sp>
      <p:sp>
        <p:nvSpPr>
          <p:cNvPr id="3" name="Content Placeholder 2"/>
          <p:cNvSpPr>
            <a:spLocks noGrp="1"/>
          </p:cNvSpPr>
          <p:nvPr>
            <p:ph idx="1"/>
          </p:nvPr>
        </p:nvSpPr>
        <p:spPr/>
        <p:txBody>
          <a:bodyPr>
            <a:noAutofit/>
          </a:bodyPr>
          <a:lstStyle/>
          <a:p>
            <a:pPr fontAlgn="base"/>
            <a:r>
              <a:rPr lang="en-US" sz="2000" b="1" dirty="0"/>
              <a:t>Read</a:t>
            </a:r>
            <a:r>
              <a:rPr lang="en-US" sz="2000" dirty="0"/>
              <a:t> the source </a:t>
            </a:r>
            <a:r>
              <a:rPr lang="en-US" sz="2000" b="1" dirty="0"/>
              <a:t>carefully</a:t>
            </a:r>
            <a:r>
              <a:rPr lang="en-US" sz="2000" dirty="0"/>
              <a:t>. It is essential that you understand it fully.</a:t>
            </a:r>
          </a:p>
          <a:p>
            <a:pPr fontAlgn="base"/>
            <a:r>
              <a:rPr lang="en-US" sz="2000" dirty="0"/>
              <a:t>Identify the </a:t>
            </a:r>
            <a:r>
              <a:rPr lang="en-US" sz="2000" b="1" dirty="0"/>
              <a:t>main point</a:t>
            </a:r>
            <a:r>
              <a:rPr lang="en-US" sz="2000" dirty="0"/>
              <a:t>(s) and </a:t>
            </a:r>
            <a:r>
              <a:rPr lang="en-US" sz="2000" b="1" dirty="0"/>
              <a:t>key words</a:t>
            </a:r>
            <a:r>
              <a:rPr lang="en-US" sz="2000" dirty="0"/>
              <a:t>.</a:t>
            </a:r>
          </a:p>
          <a:p>
            <a:pPr fontAlgn="base"/>
            <a:r>
              <a:rPr lang="en-US" sz="2000" dirty="0"/>
              <a:t>Cover the </a:t>
            </a:r>
            <a:r>
              <a:rPr lang="en-US" sz="2000" b="1" dirty="0"/>
              <a:t>original text </a:t>
            </a:r>
            <a:r>
              <a:rPr lang="en-US" sz="2000" dirty="0"/>
              <a:t>and </a:t>
            </a:r>
            <a:r>
              <a:rPr lang="en-US" sz="2000" b="1" dirty="0"/>
              <a:t>rewrite</a:t>
            </a:r>
            <a:r>
              <a:rPr lang="en-US" sz="2000" dirty="0"/>
              <a:t> it in your </a:t>
            </a:r>
            <a:r>
              <a:rPr lang="en-US" sz="2000" b="1" dirty="0"/>
              <a:t>own words</a:t>
            </a:r>
            <a:r>
              <a:rPr lang="en-US" sz="2000" dirty="0"/>
              <a:t>.</a:t>
            </a:r>
            <a:r>
              <a:rPr lang="en-US" sz="2000" b="1" dirty="0"/>
              <a:t> Check </a:t>
            </a:r>
            <a:r>
              <a:rPr lang="en-US" sz="2000" dirty="0"/>
              <a:t>that you have included the </a:t>
            </a:r>
            <a:r>
              <a:rPr lang="en-US" sz="2000" b="1" dirty="0"/>
              <a:t>main points </a:t>
            </a:r>
            <a:r>
              <a:rPr lang="en-US" sz="2000" dirty="0"/>
              <a:t>and essential information.</a:t>
            </a:r>
          </a:p>
          <a:p>
            <a:pPr fontAlgn="base"/>
            <a:r>
              <a:rPr lang="en-US" sz="2000" b="1" dirty="0"/>
              <a:t>Write</a:t>
            </a:r>
            <a:r>
              <a:rPr lang="en-US" sz="2000" dirty="0"/>
              <a:t> the paraphrase in </a:t>
            </a:r>
            <a:r>
              <a:rPr lang="en-US" sz="2000" b="1" dirty="0"/>
              <a:t>your own style</a:t>
            </a:r>
            <a:r>
              <a:rPr lang="en-US" sz="2000" dirty="0"/>
              <a:t>. Consider each point; how could you rephrase it?</a:t>
            </a:r>
          </a:p>
          <a:p>
            <a:pPr lvl="2" fontAlgn="base"/>
            <a:r>
              <a:rPr lang="en-US" sz="2000" b="1" dirty="0"/>
              <a:t>Meaning</a:t>
            </a:r>
            <a:r>
              <a:rPr lang="en-US" sz="2000" dirty="0"/>
              <a:t>: ensure that you </a:t>
            </a:r>
            <a:r>
              <a:rPr lang="en-US" sz="2000" u="sng" dirty="0"/>
              <a:t>keep the original meaning </a:t>
            </a:r>
            <a:r>
              <a:rPr lang="en-US" sz="2000" dirty="0"/>
              <a:t>and maintain the </a:t>
            </a:r>
            <a:r>
              <a:rPr lang="en-US" sz="2000" u="sng" dirty="0"/>
              <a:t>same relationship </a:t>
            </a:r>
            <a:r>
              <a:rPr lang="en-US" sz="2000" dirty="0"/>
              <a:t>between main ideas and supporting points.</a:t>
            </a:r>
          </a:p>
          <a:p>
            <a:pPr lvl="2" fontAlgn="base"/>
            <a:r>
              <a:rPr lang="en-US" sz="2000" b="1" dirty="0"/>
              <a:t>Words</a:t>
            </a:r>
            <a:r>
              <a:rPr lang="en-US" sz="2000" dirty="0"/>
              <a:t>: Use </a:t>
            </a:r>
            <a:r>
              <a:rPr lang="en-US" sz="2000" u="sng" dirty="0"/>
              <a:t>synonyms</a:t>
            </a:r>
            <a:r>
              <a:rPr lang="en-US" sz="2000" dirty="0"/>
              <a:t> (words or expression which have a similar meaning) where appropriate. Key words that are </a:t>
            </a:r>
            <a:r>
              <a:rPr lang="en-US" sz="2000" u="sng" dirty="0" err="1"/>
              <a:t>specialised</a:t>
            </a:r>
            <a:r>
              <a:rPr lang="en-US" sz="2000" u="sng" dirty="0"/>
              <a:t> subject vocabulary</a:t>
            </a:r>
            <a:r>
              <a:rPr lang="en-US" sz="2000" dirty="0"/>
              <a:t> do </a:t>
            </a:r>
            <a:r>
              <a:rPr lang="en-US" sz="2000" u="sng" dirty="0"/>
              <a:t>not</a:t>
            </a:r>
            <a:r>
              <a:rPr lang="en-US" sz="2000" dirty="0"/>
              <a:t> need to be </a:t>
            </a:r>
            <a:r>
              <a:rPr lang="en-US" sz="2000" u="sng" dirty="0"/>
              <a:t>changed</a:t>
            </a:r>
            <a:r>
              <a:rPr lang="en-US" sz="2000" dirty="0"/>
              <a:t>.</a:t>
            </a:r>
          </a:p>
          <a:p>
            <a:pPr marL="0" indent="0">
              <a:buNone/>
            </a:pPr>
            <a:endParaRPr lang="en-US" sz="1400" dirty="0"/>
          </a:p>
        </p:txBody>
      </p:sp>
    </p:spTree>
    <p:extLst>
      <p:ext uri="{BB962C8B-B14F-4D97-AF65-F5344CB8AC3E}">
        <p14:creationId xmlns:p14="http://schemas.microsoft.com/office/powerpoint/2010/main" val="11536046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95800"/>
            <a:ext cx="8229600" cy="1996440"/>
          </a:xfrm>
        </p:spPr>
        <p:txBody>
          <a:bodyPr>
            <a:normAutofit fontScale="90000"/>
          </a:bodyPr>
          <a:lstStyle/>
          <a:p>
            <a:r>
              <a:rPr lang="en-US" cap="all" dirty="0">
                <a:effectLst/>
              </a:rPr>
              <a:t>CITING  KNOWN  </a:t>
            </a:r>
            <a:r>
              <a:rPr lang="en-US" u="sng" cap="all" dirty="0">
                <a:effectLst/>
              </a:rPr>
              <a:t>ARTWORK</a:t>
            </a:r>
            <a:r>
              <a:rPr lang="en-US" cap="all" dirty="0">
                <a:effectLst/>
              </a:rPr>
              <a:t>,  </a:t>
            </a:r>
            <a:r>
              <a:rPr lang="en-US" cap="all" dirty="0" smtClean="0">
                <a:effectLst/>
              </a:rPr>
              <a:t/>
            </a:r>
            <a:br>
              <a:rPr lang="en-US" cap="all" dirty="0" smtClean="0">
                <a:effectLst/>
              </a:rPr>
            </a:br>
            <a:r>
              <a:rPr lang="en-US" u="sng" cap="all" dirty="0" smtClean="0">
                <a:effectLst/>
              </a:rPr>
              <a:t>PAINTINGS</a:t>
            </a:r>
            <a:r>
              <a:rPr lang="en-US" cap="all" dirty="0" smtClean="0">
                <a:effectLst/>
              </a:rPr>
              <a:t> </a:t>
            </a:r>
            <a:r>
              <a:rPr lang="en-US" cap="all" dirty="0">
                <a:effectLst/>
              </a:rPr>
              <a:t> OR  </a:t>
            </a:r>
            <a:r>
              <a:rPr lang="en-US" u="sng" cap="all" dirty="0">
                <a:effectLst/>
              </a:rPr>
              <a:t>PHOTOGRAPHY</a:t>
            </a:r>
            <a:r>
              <a:rPr lang="en-US" cap="all" dirty="0">
                <a:effectLst/>
              </a:rPr>
              <a:t>,  POSTED ONLINE</a:t>
            </a:r>
            <a:br>
              <a:rPr lang="en-US" cap="all" dirty="0">
                <a:effectLst/>
              </a:rPr>
            </a:br>
            <a:endParaRPr lang="en-US" dirty="0"/>
          </a:p>
        </p:txBody>
      </p:sp>
      <p:sp>
        <p:nvSpPr>
          <p:cNvPr id="3" name="Content Placeholder 2"/>
          <p:cNvSpPr>
            <a:spLocks noGrp="1"/>
          </p:cNvSpPr>
          <p:nvPr>
            <p:ph idx="1"/>
          </p:nvPr>
        </p:nvSpPr>
        <p:spPr>
          <a:xfrm>
            <a:off x="502920" y="530352"/>
            <a:ext cx="8183880" cy="3965448"/>
          </a:xfrm>
        </p:spPr>
        <p:txBody>
          <a:bodyPr>
            <a:normAutofit lnSpcReduction="10000"/>
          </a:bodyPr>
          <a:lstStyle/>
          <a:p>
            <a:pPr marL="0" indent="0">
              <a:buNone/>
            </a:pPr>
            <a:r>
              <a:rPr lang="en-US" dirty="0" smtClean="0"/>
              <a:t>1</a:t>
            </a:r>
            <a:r>
              <a:rPr lang="en-US" dirty="0"/>
              <a:t>. The year the artwork was created, if known.</a:t>
            </a:r>
            <a:br>
              <a:rPr lang="en-US" dirty="0"/>
            </a:br>
            <a:r>
              <a:rPr lang="en-US" dirty="0"/>
              <a:t/>
            </a:r>
            <a:br>
              <a:rPr lang="en-US" dirty="0"/>
            </a:br>
            <a:r>
              <a:rPr lang="en-US" dirty="0"/>
              <a:t>2. The name and location of the museum or institution where the artwork is held, if known.</a:t>
            </a:r>
            <a:br>
              <a:rPr lang="en-US" dirty="0"/>
            </a:br>
            <a:r>
              <a:rPr lang="en-US" dirty="0"/>
              <a:t/>
            </a:r>
            <a:br>
              <a:rPr lang="en-US" dirty="0"/>
            </a:br>
            <a:r>
              <a:rPr lang="en-US" dirty="0"/>
              <a:t>3.  Do not include the description, Digital Image.</a:t>
            </a:r>
          </a:p>
        </p:txBody>
      </p:sp>
    </p:spTree>
    <p:extLst>
      <p:ext uri="{BB962C8B-B14F-4D97-AF65-F5344CB8AC3E}">
        <p14:creationId xmlns:p14="http://schemas.microsoft.com/office/powerpoint/2010/main" val="6404439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original painting is owned by the National Gallery of Art in Washington, D. C.  The image of the painting was accessed through </a:t>
            </a:r>
            <a:r>
              <a:rPr lang="en-US" dirty="0" smtClean="0"/>
              <a:t>biblio.org</a:t>
            </a:r>
            <a:r>
              <a:rPr lang="en-US" dirty="0"/>
              <a:t>; The Public's Library and Digital Archive.</a:t>
            </a:r>
            <a:br>
              <a:rPr lang="en-US" dirty="0"/>
            </a:br>
            <a:r>
              <a:rPr lang="en-US" dirty="0"/>
              <a:t/>
            </a:r>
            <a:br>
              <a:rPr lang="en-US" dirty="0"/>
            </a:br>
            <a:r>
              <a:rPr lang="en-US" dirty="0"/>
              <a:t/>
            </a:r>
            <a:br>
              <a:rPr lang="en-US" dirty="0"/>
            </a:br>
            <a:r>
              <a:rPr lang="en-US" dirty="0"/>
              <a:t>Rembrandt.  The Mill.  1650.  National </a:t>
            </a:r>
            <a:r>
              <a:rPr lang="en-US" dirty="0" smtClean="0"/>
              <a:t>	Gallery </a:t>
            </a:r>
            <a:r>
              <a:rPr lang="en-US" dirty="0"/>
              <a:t>of Art, Washington, D.C.  Web </a:t>
            </a:r>
            <a:br>
              <a:rPr lang="en-US" dirty="0"/>
            </a:br>
            <a:r>
              <a:rPr lang="en-US" dirty="0"/>
              <a:t>     19 Sept. 2002.  Web. 21 Dec. 2010  </a:t>
            </a:r>
            <a:br>
              <a:rPr lang="en-US" dirty="0"/>
            </a:br>
            <a:r>
              <a:rPr lang="en-US" dirty="0"/>
              <a:t>      &lt;http://</a:t>
            </a:r>
            <a:r>
              <a:rPr lang="en-US" dirty="0" smtClean="0"/>
              <a:t>www.ibiblio.org/wm/paint/auth/r	</a:t>
            </a:r>
            <a:r>
              <a:rPr lang="en-US" dirty="0" err="1" smtClean="0"/>
              <a:t>embrandt</a:t>
            </a:r>
            <a:r>
              <a:rPr lang="en-US" dirty="0" smtClean="0"/>
              <a:t>/1650</a:t>
            </a:r>
            <a:r>
              <a:rPr lang="en-US" dirty="0"/>
              <a:t>/&gt;</a:t>
            </a:r>
          </a:p>
        </p:txBody>
      </p:sp>
    </p:spTree>
    <p:extLst>
      <p:ext uri="{BB962C8B-B14F-4D97-AF65-F5344CB8AC3E}">
        <p14:creationId xmlns:p14="http://schemas.microsoft.com/office/powerpoint/2010/main" val="2812788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2148840"/>
          </a:xfrm>
        </p:spPr>
        <p:txBody>
          <a:bodyPr>
            <a:normAutofit fontScale="90000"/>
          </a:bodyPr>
          <a:lstStyle/>
          <a:p>
            <a:r>
              <a:rPr lang="en-US" b="0" cap="all" dirty="0">
                <a:effectLst/>
              </a:rPr>
              <a:t>CITING  IMAGES  FROM </a:t>
            </a:r>
            <a:r>
              <a:rPr lang="en-US" cap="all" dirty="0">
                <a:effectLst/>
              </a:rPr>
              <a:t> ONLINE  </a:t>
            </a:r>
            <a:r>
              <a:rPr lang="en-US" cap="all" dirty="0" smtClean="0">
                <a:effectLst/>
              </a:rPr>
              <a:t/>
            </a:r>
            <a:br>
              <a:rPr lang="en-US" cap="all" dirty="0" smtClean="0">
                <a:effectLst/>
              </a:rPr>
            </a:br>
            <a:r>
              <a:rPr lang="en-US" cap="all" dirty="0" smtClean="0">
                <a:effectLst/>
              </a:rPr>
              <a:t>LIBRARY </a:t>
            </a:r>
            <a:r>
              <a:rPr lang="en-US" cap="all" dirty="0">
                <a:effectLst/>
              </a:rPr>
              <a:t> SUBSCRIPTION  </a:t>
            </a:r>
            <a:r>
              <a:rPr lang="en-US" cap="all" dirty="0" smtClean="0">
                <a:effectLst/>
              </a:rPr>
              <a:t/>
            </a:r>
            <a:br>
              <a:rPr lang="en-US" cap="all" dirty="0" smtClean="0">
                <a:effectLst/>
              </a:rPr>
            </a:br>
            <a:r>
              <a:rPr lang="en-US" cap="all" dirty="0" smtClean="0">
                <a:effectLst/>
              </a:rPr>
              <a:t>DATABASES</a:t>
            </a:r>
            <a:r>
              <a:rPr lang="en-US" cap="all" dirty="0">
                <a:effectLst/>
              </a:rPr>
              <a:t/>
            </a:r>
            <a:br>
              <a:rPr lang="en-US" cap="all" dirty="0">
                <a:effectLst/>
              </a:rPr>
            </a:br>
            <a:endParaRPr lang="en-US" dirty="0"/>
          </a:p>
        </p:txBody>
      </p:sp>
      <p:sp>
        <p:nvSpPr>
          <p:cNvPr id="3" name="Content Placeholder 2"/>
          <p:cNvSpPr>
            <a:spLocks noGrp="1"/>
          </p:cNvSpPr>
          <p:nvPr>
            <p:ph idx="1"/>
          </p:nvPr>
        </p:nvSpPr>
        <p:spPr>
          <a:xfrm>
            <a:off x="502920" y="530352"/>
            <a:ext cx="8183880" cy="3813048"/>
          </a:xfrm>
        </p:spPr>
        <p:txBody>
          <a:bodyPr>
            <a:normAutofit fontScale="55000" lnSpcReduction="20000"/>
          </a:bodyPr>
          <a:lstStyle/>
          <a:p>
            <a:r>
              <a:rPr lang="en-US" dirty="0"/>
              <a:t>Many subscription databases will provide the correct citation for an image.  When the citation is provided:</a:t>
            </a:r>
            <a:br>
              <a:rPr lang="en-US" dirty="0"/>
            </a:br>
            <a:r>
              <a:rPr lang="en-US" dirty="0"/>
              <a:t/>
            </a:r>
            <a:br>
              <a:rPr lang="en-US" dirty="0"/>
            </a:br>
            <a:r>
              <a:rPr lang="en-US" dirty="0"/>
              <a:t>1. Cut and paste it into your Bibliography or Works Cited List.  The first word of the citation is used to put the citation in alphabetical order in your Bibliography or Works Cited List</a:t>
            </a:r>
            <a:br>
              <a:rPr lang="en-US" dirty="0"/>
            </a:br>
            <a:r>
              <a:rPr lang="en-US" dirty="0"/>
              <a:t/>
            </a:r>
            <a:br>
              <a:rPr lang="en-US" dirty="0"/>
            </a:br>
            <a:r>
              <a:rPr lang="en-US" dirty="0"/>
              <a:t>2.  </a:t>
            </a:r>
            <a:r>
              <a:rPr lang="en-US" b="1" dirty="0"/>
              <a:t>Italicize the title </a:t>
            </a:r>
            <a:r>
              <a:rPr lang="en-US" dirty="0"/>
              <a:t>if it is in quotation marks.  Delete the quotation marks in the title, if they are there.</a:t>
            </a:r>
            <a:br>
              <a:rPr lang="en-US" dirty="0"/>
            </a:br>
            <a:r>
              <a:rPr lang="en-US" dirty="0"/>
              <a:t/>
            </a:r>
            <a:br>
              <a:rPr lang="en-US" dirty="0"/>
            </a:br>
            <a:r>
              <a:rPr lang="en-US" dirty="0"/>
              <a:t>3.  </a:t>
            </a:r>
            <a:r>
              <a:rPr lang="en-US" b="1" dirty="0"/>
              <a:t>Add</a:t>
            </a:r>
            <a:r>
              <a:rPr lang="en-US" dirty="0"/>
              <a:t> the word </a:t>
            </a:r>
            <a:r>
              <a:rPr lang="en-US" b="1" dirty="0"/>
              <a:t>Image</a:t>
            </a:r>
            <a:r>
              <a:rPr lang="en-US" dirty="0"/>
              <a:t> after the title/caption if it is not included in the database citation.</a:t>
            </a:r>
            <a:br>
              <a:rPr lang="en-US" dirty="0"/>
            </a:br>
            <a:r>
              <a:rPr lang="en-US" dirty="0"/>
              <a:t/>
            </a:r>
            <a:br>
              <a:rPr lang="en-US" dirty="0"/>
            </a:br>
            <a:r>
              <a:rPr lang="en-US" dirty="0"/>
              <a:t>When the Citation is not provided:</a:t>
            </a:r>
            <a:br>
              <a:rPr lang="en-US" dirty="0"/>
            </a:br>
            <a:r>
              <a:rPr lang="en-US" dirty="0"/>
              <a:t/>
            </a:r>
            <a:br>
              <a:rPr lang="en-US" dirty="0"/>
            </a:br>
            <a:r>
              <a:rPr lang="en-US" dirty="0"/>
              <a:t>1.  List the </a:t>
            </a:r>
            <a:r>
              <a:rPr lang="en-US" u="sng" dirty="0"/>
              <a:t>title or caption </a:t>
            </a:r>
            <a:r>
              <a:rPr lang="en-US" dirty="0"/>
              <a:t>of the picture in </a:t>
            </a:r>
            <a:r>
              <a:rPr lang="en-US" u="sng" dirty="0"/>
              <a:t>italics</a:t>
            </a:r>
            <a:r>
              <a:rPr lang="en-US" dirty="0"/>
              <a:t> followed by the word </a:t>
            </a:r>
            <a:r>
              <a:rPr lang="en-US" b="1" dirty="0"/>
              <a:t>Image</a:t>
            </a:r>
            <a:r>
              <a:rPr lang="en-US" dirty="0"/>
              <a:t/>
            </a:r>
            <a:br>
              <a:rPr lang="en-US" dirty="0"/>
            </a:br>
            <a:r>
              <a:rPr lang="en-US" dirty="0"/>
              <a:t/>
            </a:r>
            <a:br>
              <a:rPr lang="en-US" dirty="0"/>
            </a:br>
            <a:r>
              <a:rPr lang="en-US" dirty="0"/>
              <a:t>2.  Use one of the citation makers with the appropriate information to create the rest of the citation and copy and paste it into your Bibliography or Works Cited List.</a:t>
            </a:r>
          </a:p>
        </p:txBody>
      </p:sp>
    </p:spTree>
    <p:extLst>
      <p:ext uri="{BB962C8B-B14F-4D97-AF65-F5344CB8AC3E}">
        <p14:creationId xmlns:p14="http://schemas.microsoft.com/office/powerpoint/2010/main" val="3056550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effectLst/>
              </a:rPr>
              <a:t>EXAMPLE</a:t>
            </a:r>
            <a:br>
              <a:rPr lang="en-US" cap="all" dirty="0">
                <a:effectLst/>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a:t>From the Gale Databases.  The title was changed to being italicized instead of being in quotation marks and the word Image was added</a:t>
            </a:r>
            <a:r>
              <a:rPr lang="en-US" dirty="0" smtClean="0"/>
              <a:t>.</a:t>
            </a:r>
            <a:br>
              <a:rPr lang="en-US" dirty="0" smtClean="0"/>
            </a:br>
            <a:r>
              <a:rPr lang="en-US" dirty="0" smtClean="0"/>
              <a:t/>
            </a:r>
            <a:br>
              <a:rPr lang="en-US" dirty="0" smtClean="0"/>
            </a:br>
            <a:r>
              <a:rPr lang="en-US" dirty="0"/>
              <a:t/>
            </a:r>
            <a:br>
              <a:rPr lang="en-US" dirty="0"/>
            </a:br>
            <a:r>
              <a:rPr lang="en-US" dirty="0"/>
              <a:t/>
            </a:r>
            <a:br>
              <a:rPr lang="en-US" dirty="0"/>
            </a:br>
            <a:r>
              <a:rPr lang="en-US" dirty="0"/>
              <a:t/>
            </a:r>
            <a:br>
              <a:rPr lang="en-US" dirty="0"/>
            </a:br>
            <a:r>
              <a:rPr lang="en-US" i="1" dirty="0"/>
              <a:t>Salon Du </a:t>
            </a:r>
            <a:r>
              <a:rPr lang="en-US" i="1" dirty="0" err="1"/>
              <a:t>Chocolat</a:t>
            </a:r>
            <a:r>
              <a:rPr lang="en-US" i="1" dirty="0"/>
              <a:t> In Paris</a:t>
            </a:r>
            <a:r>
              <a:rPr lang="en-US" dirty="0"/>
              <a:t>. Image.  UPI Photo Collection. </a:t>
            </a:r>
            <a:br>
              <a:rPr lang="en-US" dirty="0"/>
            </a:br>
            <a:r>
              <a:rPr lang="en-US" dirty="0"/>
              <a:t>       United Press International, 2010. Culinary Arts Collection.</a:t>
            </a:r>
            <a:br>
              <a:rPr lang="en-US" dirty="0"/>
            </a:br>
            <a:r>
              <a:rPr lang="en-US" dirty="0"/>
              <a:t>       Web. 1 May 2012.</a:t>
            </a:r>
            <a:br>
              <a:rPr lang="en-US" dirty="0"/>
            </a:br>
            <a:endParaRPr lang="en-US" dirty="0"/>
          </a:p>
        </p:txBody>
      </p:sp>
    </p:spTree>
    <p:extLst>
      <p:ext uri="{BB962C8B-B14F-4D97-AF65-F5344CB8AC3E}">
        <p14:creationId xmlns:p14="http://schemas.microsoft.com/office/powerpoint/2010/main" val="3294074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All material copyright of Sarah J. Alexander</a:t>
            </a:r>
            <a:br>
              <a:rPr lang="en-US" dirty="0"/>
            </a:br>
            <a:r>
              <a:rPr lang="en-US" dirty="0"/>
              <a:t>Site created 9/30/12</a:t>
            </a:r>
            <a:br>
              <a:rPr lang="en-US" dirty="0"/>
            </a:br>
            <a:r>
              <a:rPr lang="en-US" dirty="0"/>
              <a:t>Last Updated 11/03/14</a:t>
            </a:r>
          </a:p>
        </p:txBody>
      </p:sp>
    </p:spTree>
    <p:extLst>
      <p:ext uri="{BB962C8B-B14F-4D97-AF65-F5344CB8AC3E}">
        <p14:creationId xmlns:p14="http://schemas.microsoft.com/office/powerpoint/2010/main" val="356204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183880" cy="1051560"/>
          </a:xfrm>
        </p:spPr>
        <p:txBody>
          <a:bodyPr/>
          <a:lstStyle/>
          <a:p>
            <a:r>
              <a:rPr lang="en-US" dirty="0" smtClean="0"/>
              <a:t>How to Paraphrase</a:t>
            </a:r>
            <a:endParaRPr lang="en-US" dirty="0"/>
          </a:p>
        </p:txBody>
      </p:sp>
      <p:sp>
        <p:nvSpPr>
          <p:cNvPr id="3" name="Content Placeholder 2"/>
          <p:cNvSpPr>
            <a:spLocks noGrp="1"/>
          </p:cNvSpPr>
          <p:nvPr>
            <p:ph idx="1"/>
          </p:nvPr>
        </p:nvSpPr>
        <p:spPr>
          <a:xfrm>
            <a:off x="533400" y="530352"/>
            <a:ext cx="8153400" cy="4422648"/>
          </a:xfrm>
        </p:spPr>
        <p:txBody>
          <a:bodyPr>
            <a:noAutofit/>
          </a:bodyPr>
          <a:lstStyle/>
          <a:p>
            <a:pPr lvl="2" fontAlgn="base"/>
            <a:r>
              <a:rPr lang="en-US" sz="1900" dirty="0"/>
              <a:t>If you want to retain unique or </a:t>
            </a:r>
            <a:r>
              <a:rPr lang="en-US" sz="1900" u="sng" dirty="0"/>
              <a:t>specialist phrases</a:t>
            </a:r>
            <a:r>
              <a:rPr lang="en-US" sz="1900" dirty="0"/>
              <a:t>, use </a:t>
            </a:r>
            <a:r>
              <a:rPr lang="en-US" sz="1900" u="sng" dirty="0"/>
              <a:t>quotation marks </a:t>
            </a:r>
            <a:r>
              <a:rPr lang="en-US" sz="1900" dirty="0"/>
              <a:t>(“ “).</a:t>
            </a:r>
          </a:p>
          <a:p>
            <a:pPr lvl="2" fontAlgn="base"/>
            <a:r>
              <a:rPr lang="en-US" sz="1900" u="sng" dirty="0"/>
              <a:t>Change</a:t>
            </a:r>
            <a:r>
              <a:rPr lang="en-US" sz="1900" dirty="0"/>
              <a:t> the </a:t>
            </a:r>
            <a:r>
              <a:rPr lang="en-US" sz="1900" u="sng" dirty="0"/>
              <a:t>grammar</a:t>
            </a:r>
            <a:r>
              <a:rPr lang="en-US" sz="1900" dirty="0"/>
              <a:t> and sentence structure. Break up a long sentence into two shorter ones or combine two short sentences into one. </a:t>
            </a:r>
            <a:r>
              <a:rPr lang="en-US" sz="1900" u="sng" dirty="0"/>
              <a:t>Change the voice </a:t>
            </a:r>
            <a:r>
              <a:rPr lang="en-US" sz="1900" dirty="0"/>
              <a:t>(active/passive) or change word forms (e.g. nouns, adjectives).</a:t>
            </a:r>
          </a:p>
          <a:p>
            <a:pPr lvl="2" fontAlgn="base"/>
            <a:r>
              <a:rPr lang="en-US" sz="1900" u="sng" dirty="0"/>
              <a:t>Change the order </a:t>
            </a:r>
            <a:r>
              <a:rPr lang="en-US" sz="1900" dirty="0"/>
              <a:t>in which information/ ideas are presented (as long as they still make sense in a different order).</a:t>
            </a:r>
          </a:p>
          <a:p>
            <a:pPr lvl="2" fontAlgn="base"/>
            <a:r>
              <a:rPr lang="en-US" sz="1900" u="sng" dirty="0"/>
              <a:t>Identify the attitude </a:t>
            </a:r>
            <a:r>
              <a:rPr lang="en-US" sz="1900" dirty="0"/>
              <a:t>of the authors to their subject (i.e. certain, uncertain, critical </a:t>
            </a:r>
            <a:r>
              <a:rPr lang="en-US" sz="1900" dirty="0" err="1"/>
              <a:t>etc</a:t>
            </a:r>
            <a:r>
              <a:rPr lang="en-US" sz="1900" dirty="0"/>
              <a:t>) and make sure your paraphrase reflects this. Use the appropriate .</a:t>
            </a:r>
          </a:p>
          <a:p>
            <a:pPr fontAlgn="base"/>
            <a:r>
              <a:rPr lang="en-US" sz="1900" dirty="0"/>
              <a:t>Review your paraphrase checking that it accurately </a:t>
            </a:r>
            <a:r>
              <a:rPr lang="en-US" sz="1900" u="sng" dirty="0"/>
              <a:t>reflects</a:t>
            </a:r>
            <a:r>
              <a:rPr lang="en-US" sz="1900" dirty="0"/>
              <a:t> the </a:t>
            </a:r>
            <a:r>
              <a:rPr lang="en-US" sz="1900" u="sng" dirty="0"/>
              <a:t>original text </a:t>
            </a:r>
            <a:r>
              <a:rPr lang="en-US" sz="1900" b="1" dirty="0">
                <a:solidFill>
                  <a:srgbClr val="FF0000"/>
                </a:solidFill>
              </a:rPr>
              <a:t>but</a:t>
            </a:r>
            <a:r>
              <a:rPr lang="en-US" sz="1900" dirty="0"/>
              <a:t> is in </a:t>
            </a:r>
            <a:r>
              <a:rPr lang="en-US" sz="1900" u="sng" dirty="0"/>
              <a:t>your</a:t>
            </a:r>
            <a:r>
              <a:rPr lang="en-US" sz="1900" dirty="0"/>
              <a:t> </a:t>
            </a:r>
            <a:r>
              <a:rPr lang="en-US" sz="1900" u="sng" dirty="0"/>
              <a:t>words</a:t>
            </a:r>
            <a:r>
              <a:rPr lang="en-US" sz="1900" dirty="0"/>
              <a:t> and style.</a:t>
            </a:r>
          </a:p>
          <a:p>
            <a:pPr fontAlgn="base"/>
            <a:r>
              <a:rPr lang="en-US" sz="1900" u="sng" dirty="0"/>
              <a:t>Record the original source </a:t>
            </a:r>
            <a:r>
              <a:rPr lang="en-US" sz="1900" dirty="0"/>
              <a:t>(including the page number) so that you can provide a reference.</a:t>
            </a:r>
          </a:p>
          <a:p>
            <a:endParaRPr lang="en-US" sz="1900" dirty="0"/>
          </a:p>
        </p:txBody>
      </p:sp>
    </p:spTree>
    <p:extLst>
      <p:ext uri="{BB962C8B-B14F-4D97-AF65-F5344CB8AC3E}">
        <p14:creationId xmlns:p14="http://schemas.microsoft.com/office/powerpoint/2010/main" val="1406214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Paraphrase</a:t>
            </a:r>
            <a:endParaRPr lang="en-US" dirty="0"/>
          </a:p>
        </p:txBody>
      </p:sp>
      <p:sp>
        <p:nvSpPr>
          <p:cNvPr id="3" name="Content Placeholder 2"/>
          <p:cNvSpPr>
            <a:spLocks noGrp="1"/>
          </p:cNvSpPr>
          <p:nvPr>
            <p:ph idx="1"/>
          </p:nvPr>
        </p:nvSpPr>
        <p:spPr/>
        <p:txBody>
          <a:bodyPr>
            <a:normAutofit/>
          </a:bodyPr>
          <a:lstStyle/>
          <a:p>
            <a:pPr fontAlgn="base"/>
            <a:r>
              <a:rPr lang="en-US" dirty="0"/>
              <a:t>Paraphrase short sections of work only; a sentence or two or a short paragraph.</a:t>
            </a:r>
          </a:p>
          <a:p>
            <a:pPr fontAlgn="base"/>
            <a:r>
              <a:rPr lang="en-US" dirty="0"/>
              <a:t>As an alternative to a direct quotation.</a:t>
            </a:r>
          </a:p>
          <a:p>
            <a:pPr fontAlgn="base"/>
            <a:r>
              <a:rPr lang="en-US" dirty="0"/>
              <a:t>To rewrite someone else's ideas without changing the meaning.</a:t>
            </a:r>
          </a:p>
          <a:p>
            <a:pPr fontAlgn="base"/>
            <a:r>
              <a:rPr lang="en-US" dirty="0"/>
              <a:t>To express someone else's ideas in your own words.</a:t>
            </a:r>
          </a:p>
          <a:p>
            <a:pPr fontAlgn="base"/>
            <a:r>
              <a:rPr lang="en-US" dirty="0"/>
              <a:t>To support claims in, or provide evidence for, your writing.</a:t>
            </a:r>
          </a:p>
          <a:p>
            <a:endParaRPr lang="en-US" dirty="0"/>
          </a:p>
        </p:txBody>
      </p:sp>
    </p:spTree>
    <p:extLst>
      <p:ext uri="{BB962C8B-B14F-4D97-AF65-F5344CB8AC3E}">
        <p14:creationId xmlns:p14="http://schemas.microsoft.com/office/powerpoint/2010/main" val="2773574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0"/>
            <a:ext cx="8183880" cy="1051560"/>
          </a:xfrm>
        </p:spPr>
        <p:txBody>
          <a:bodyPr>
            <a:normAutofit/>
          </a:bodyPr>
          <a:lstStyle/>
          <a:p>
            <a:r>
              <a:rPr lang="en-US" dirty="0" smtClean="0"/>
              <a:t>Purpose</a:t>
            </a:r>
            <a:br>
              <a:rPr lang="en-US" dirty="0" smtClean="0"/>
            </a:br>
            <a:r>
              <a:rPr lang="en-US" sz="1300" dirty="0" smtClean="0"/>
              <a:t>http://www.aquinas.edu/library/pdf/ParaphrasingQuotingSummarizing.pdf</a:t>
            </a:r>
            <a:endParaRPr lang="en-US" sz="1300" dirty="0"/>
          </a:p>
        </p:txBody>
      </p:sp>
      <p:sp>
        <p:nvSpPr>
          <p:cNvPr id="3" name="Content Placeholder 2"/>
          <p:cNvSpPr>
            <a:spLocks noGrp="1"/>
          </p:cNvSpPr>
          <p:nvPr>
            <p:ph idx="1"/>
          </p:nvPr>
        </p:nvSpPr>
        <p:spPr>
          <a:xfrm>
            <a:off x="457200" y="530352"/>
            <a:ext cx="8229600" cy="4727448"/>
          </a:xfrm>
        </p:spPr>
        <p:txBody>
          <a:bodyPr>
            <a:noAutofit/>
          </a:bodyPr>
          <a:lstStyle/>
          <a:p>
            <a:pPr marL="0" indent="0">
              <a:buNone/>
            </a:pPr>
            <a:r>
              <a:rPr lang="en-US" sz="2000" dirty="0" smtClean="0"/>
              <a:t>To get down the meaning of someone else’s words when: </a:t>
            </a:r>
          </a:p>
          <a:p>
            <a:r>
              <a:rPr lang="en-US" sz="2000" dirty="0" smtClean="0"/>
              <a:t>Their exact words are not important. </a:t>
            </a:r>
          </a:p>
          <a:p>
            <a:pPr marL="0" indent="0">
              <a:buNone/>
            </a:pPr>
            <a:endParaRPr lang="en-US" sz="2000" dirty="0" smtClean="0"/>
          </a:p>
          <a:p>
            <a:r>
              <a:rPr lang="en-US" sz="2000" dirty="0" smtClean="0"/>
              <a:t>Their exact words are not appropriate (style too dense or too simple for example) or useful (what they emphasize is different from what you want to emphasize).</a:t>
            </a:r>
          </a:p>
          <a:p>
            <a:pPr marL="0" indent="0">
              <a:buNone/>
            </a:pPr>
            <a:endParaRPr lang="en-US" sz="2000" dirty="0" smtClean="0"/>
          </a:p>
          <a:p>
            <a:r>
              <a:rPr lang="en-US" sz="2000" dirty="0" smtClean="0"/>
              <a:t>To show that you have command of the material (not a slave to the original author’s word). </a:t>
            </a:r>
          </a:p>
          <a:p>
            <a:pPr marL="0" indent="0">
              <a:buNone/>
            </a:pPr>
            <a:endParaRPr lang="en-US" sz="2000" dirty="0" smtClean="0"/>
          </a:p>
          <a:p>
            <a:r>
              <a:rPr lang="en-US" sz="2000" dirty="0" smtClean="0"/>
              <a:t>To “shorten” a section from the source that is too long to quote. </a:t>
            </a:r>
          </a:p>
          <a:p>
            <a:pPr marL="0" indent="0">
              <a:buNone/>
            </a:pPr>
            <a:endParaRPr lang="en-US" sz="2000" dirty="0" smtClean="0"/>
          </a:p>
          <a:p>
            <a:r>
              <a:rPr lang="en-US" sz="2000" dirty="0" smtClean="0"/>
              <a:t>To demonstrate comprehension (independent assignment). </a:t>
            </a:r>
          </a:p>
          <a:p>
            <a:endParaRPr lang="en-US" sz="2000" dirty="0"/>
          </a:p>
        </p:txBody>
      </p:sp>
    </p:spTree>
    <p:extLst>
      <p:ext uri="{BB962C8B-B14F-4D97-AF65-F5344CB8AC3E}">
        <p14:creationId xmlns:p14="http://schemas.microsoft.com/office/powerpoint/2010/main" val="1120571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Summarising</a:t>
            </a:r>
            <a:endParaRPr lang="en-US" dirty="0"/>
          </a:p>
        </p:txBody>
      </p:sp>
      <p:sp>
        <p:nvSpPr>
          <p:cNvPr id="3" name="Content Placeholder 2"/>
          <p:cNvSpPr>
            <a:spLocks noGrp="1"/>
          </p:cNvSpPr>
          <p:nvPr>
            <p:ph idx="1"/>
          </p:nvPr>
        </p:nvSpPr>
        <p:spPr>
          <a:xfrm>
            <a:off x="457200" y="530352"/>
            <a:ext cx="8229600" cy="4803648"/>
          </a:xfrm>
        </p:spPr>
        <p:txBody>
          <a:bodyPr>
            <a:normAutofit lnSpcReduction="10000"/>
          </a:bodyPr>
          <a:lstStyle/>
          <a:p>
            <a:pPr marL="0" indent="0">
              <a:buNone/>
            </a:pPr>
            <a:r>
              <a:rPr lang="en-US" dirty="0" smtClean="0"/>
              <a:t>A </a:t>
            </a:r>
            <a:r>
              <a:rPr lang="en-US" dirty="0"/>
              <a:t>summary is an </a:t>
            </a:r>
            <a:r>
              <a:rPr lang="en-US" b="1" dirty="0"/>
              <a:t>overview of a text</a:t>
            </a:r>
            <a:r>
              <a:rPr lang="en-US" dirty="0"/>
              <a:t>. The main idea is given, but details, examples and formalities are left out. Used with longer texts, the main aim of </a:t>
            </a:r>
            <a:r>
              <a:rPr lang="en-US" dirty="0" err="1"/>
              <a:t>summarising</a:t>
            </a:r>
            <a:r>
              <a:rPr lang="en-US" dirty="0"/>
              <a:t> is </a:t>
            </a:r>
            <a:r>
              <a:rPr lang="en-US" u="sng" dirty="0"/>
              <a:t>to reduce </a:t>
            </a:r>
            <a:r>
              <a:rPr lang="en-US" dirty="0"/>
              <a:t>or condense a </a:t>
            </a:r>
            <a:r>
              <a:rPr lang="en-US" u="sng" dirty="0"/>
              <a:t>text </a:t>
            </a:r>
            <a:r>
              <a:rPr lang="en-US" dirty="0"/>
              <a:t>to its most important ideas. </a:t>
            </a:r>
            <a:r>
              <a:rPr lang="en-US" dirty="0" err="1"/>
              <a:t>Summarising</a:t>
            </a:r>
            <a:r>
              <a:rPr lang="en-US" dirty="0"/>
              <a:t> is a useful skill for making notes from readings and in lectures, writing an abstract/synopsis and incorporating material in assignments</a:t>
            </a:r>
            <a:r>
              <a:rPr lang="en-US" dirty="0" smtClean="0"/>
              <a:t>.</a:t>
            </a:r>
          </a:p>
          <a:p>
            <a:pPr marL="0" indent="0">
              <a:buNone/>
            </a:pPr>
            <a:endParaRPr lang="en-US" sz="1700" dirty="0" smtClean="0"/>
          </a:p>
          <a:p>
            <a:pPr marL="0" indent="0">
              <a:buNone/>
            </a:pPr>
            <a:endParaRPr lang="en-US" sz="1700" dirty="0"/>
          </a:p>
          <a:p>
            <a:pPr marL="0" indent="0">
              <a:buNone/>
            </a:pPr>
            <a:r>
              <a:rPr lang="en-US" sz="1700" dirty="0" smtClean="0"/>
              <a:t>https://student.unsw.edu.au/paraphrasing-summarising-and-quoting</a:t>
            </a:r>
            <a:endParaRPr lang="en-US" sz="1700" dirty="0"/>
          </a:p>
        </p:txBody>
      </p:sp>
    </p:spTree>
    <p:extLst>
      <p:ext uri="{BB962C8B-B14F-4D97-AF65-F5344CB8AC3E}">
        <p14:creationId xmlns:p14="http://schemas.microsoft.com/office/powerpoint/2010/main" val="2427179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err="1"/>
              <a:t>S</a:t>
            </a:r>
            <a:r>
              <a:rPr lang="en-US" dirty="0" err="1" smtClean="0"/>
              <a:t>ummarise</a:t>
            </a:r>
            <a:endParaRPr lang="en-US" dirty="0"/>
          </a:p>
        </p:txBody>
      </p:sp>
      <p:sp>
        <p:nvSpPr>
          <p:cNvPr id="3" name="Content Placeholder 2"/>
          <p:cNvSpPr>
            <a:spLocks noGrp="1"/>
          </p:cNvSpPr>
          <p:nvPr>
            <p:ph idx="1"/>
          </p:nvPr>
        </p:nvSpPr>
        <p:spPr>
          <a:xfrm>
            <a:off x="457200" y="530352"/>
            <a:ext cx="8229600" cy="4727448"/>
          </a:xfrm>
        </p:spPr>
        <p:txBody>
          <a:bodyPr>
            <a:normAutofit/>
          </a:bodyPr>
          <a:lstStyle/>
          <a:p>
            <a:pPr fontAlgn="base"/>
            <a:r>
              <a:rPr lang="en-US" dirty="0"/>
              <a:t>The amount of detail you include in a summary will vary according to the length of the original text, how much information you need and how selective you are:</a:t>
            </a:r>
          </a:p>
          <a:p>
            <a:pPr lvl="1" fontAlgn="base"/>
            <a:r>
              <a:rPr lang="en-US" u="sng" dirty="0"/>
              <a:t>Start by reading </a:t>
            </a:r>
            <a:r>
              <a:rPr lang="en-US" dirty="0"/>
              <a:t>a short text and </a:t>
            </a:r>
            <a:r>
              <a:rPr lang="en-US" u="sng" dirty="0"/>
              <a:t>highlighting</a:t>
            </a:r>
            <a:r>
              <a:rPr lang="en-US" dirty="0"/>
              <a:t> the main points as you read.</a:t>
            </a:r>
          </a:p>
          <a:p>
            <a:pPr lvl="1" fontAlgn="base"/>
            <a:r>
              <a:rPr lang="en-US" u="sng" dirty="0"/>
              <a:t>Reread</a:t>
            </a:r>
            <a:r>
              <a:rPr lang="en-US" dirty="0"/>
              <a:t> the text and </a:t>
            </a:r>
            <a:r>
              <a:rPr lang="en-US" u="sng" dirty="0"/>
              <a:t>make notes </a:t>
            </a:r>
            <a:r>
              <a:rPr lang="en-US" dirty="0"/>
              <a:t>of the main points, leaving out examples, evidence etc.</a:t>
            </a:r>
          </a:p>
          <a:p>
            <a:pPr lvl="1" fontAlgn="base"/>
            <a:r>
              <a:rPr lang="en-US" dirty="0"/>
              <a:t>Without the text, </a:t>
            </a:r>
            <a:r>
              <a:rPr lang="en-US" u="sng" dirty="0"/>
              <a:t>rewrite your notes </a:t>
            </a:r>
            <a:r>
              <a:rPr lang="en-US" dirty="0"/>
              <a:t>in your own words; restate the main idea at the beginning plus all major points.</a:t>
            </a:r>
          </a:p>
          <a:p>
            <a:pPr lvl="1"/>
            <a:endParaRPr lang="en-US" dirty="0"/>
          </a:p>
        </p:txBody>
      </p:sp>
    </p:spTree>
    <p:extLst>
      <p:ext uri="{BB962C8B-B14F-4D97-AF65-F5344CB8AC3E}">
        <p14:creationId xmlns:p14="http://schemas.microsoft.com/office/powerpoint/2010/main" val="1057802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854</TotalTime>
  <Words>1779</Words>
  <Application>Microsoft Office PowerPoint</Application>
  <PresentationFormat>On-screen Show (4:3)</PresentationFormat>
  <Paragraphs>246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Aspect</vt:lpstr>
      <vt:lpstr>Paraphrasing  &amp;  Summarising  as part of  Academic Honesty</vt:lpstr>
      <vt:lpstr>Paraphrasing</vt:lpstr>
      <vt:lpstr>paraphrasing</vt:lpstr>
      <vt:lpstr>How to Paraphrase</vt:lpstr>
      <vt:lpstr>How to Paraphrase</vt:lpstr>
      <vt:lpstr>When to Paraphrase</vt:lpstr>
      <vt:lpstr>Purpose http://www.aquinas.edu/library/pdf/ParaphrasingQuotingSummarizing.pdf</vt:lpstr>
      <vt:lpstr>Summarising</vt:lpstr>
      <vt:lpstr>How to Summarise</vt:lpstr>
      <vt:lpstr>When to Summarise</vt:lpstr>
      <vt:lpstr>purpose</vt:lpstr>
      <vt:lpstr>Quoting  &amp;  Citing  as part of  Academic Honesty</vt:lpstr>
      <vt:lpstr>Quoting</vt:lpstr>
      <vt:lpstr>Purpose</vt:lpstr>
      <vt:lpstr>How to quote</vt:lpstr>
      <vt:lpstr>Citing</vt:lpstr>
      <vt:lpstr>Purpose</vt:lpstr>
      <vt:lpstr>How to cite</vt:lpstr>
      <vt:lpstr>PowerPoint Presentation</vt:lpstr>
      <vt:lpstr>Cite from the internet</vt:lpstr>
      <vt:lpstr>PowerPoint Presentation</vt:lpstr>
      <vt:lpstr>Credit the Source (Bibliography)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Citing  Images, Video Guest Speaker and Interview </vt:lpstr>
      <vt:lpstr>Find the Information for an Image on the Internet from a Web Page </vt:lpstr>
      <vt:lpstr>       CITING  DIGITAL  IMAGES  FROM  WEB   PAGES </vt:lpstr>
      <vt:lpstr>EXAMPLEs </vt:lpstr>
      <vt:lpstr>How To Get The Information For an Image Found on Google Images</vt:lpstr>
      <vt:lpstr>Film on DVD/Video</vt:lpstr>
      <vt:lpstr>Online Video clip (e.g. YouTube)</vt:lpstr>
      <vt:lpstr>CD-ROM</vt:lpstr>
      <vt:lpstr>PowerPoint Presentation</vt:lpstr>
      <vt:lpstr>INTERVIEW/Guess Speaker</vt:lpstr>
      <vt:lpstr>CITING  KNOWN  ARTWORK,   PAINTINGS  OR  PHOTOGRAPHY,  POSTED ONLINE </vt:lpstr>
      <vt:lpstr>Example</vt:lpstr>
      <vt:lpstr>CITING  IMAGES  FROM  ONLINE   LIBRARY  SUBSCRIPTION   DATABASES </vt:lpstr>
      <vt:lpstr>EXAMPLE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 &amp; Quoting  as part of  Academic Honesty</dc:title>
  <dc:creator>Teacher</dc:creator>
  <cp:lastModifiedBy>Teacher</cp:lastModifiedBy>
  <cp:revision>33</cp:revision>
  <dcterms:created xsi:type="dcterms:W3CDTF">2015-01-30T03:22:35Z</dcterms:created>
  <dcterms:modified xsi:type="dcterms:W3CDTF">2015-02-17T06:19:17Z</dcterms:modified>
</cp:coreProperties>
</file>